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70" r:id="rId7"/>
    <p:sldId id="274" r:id="rId8"/>
    <p:sldId id="275" r:id="rId9"/>
    <p:sldId id="271" r:id="rId10"/>
    <p:sldId id="272" r:id="rId11"/>
    <p:sldId id="273" r:id="rId12"/>
    <p:sldId id="25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983EB4-D9C4-49AD-9B6E-686615C06F2C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DCFB5-5E53-4D96-B2E9-2C0D1267216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8944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 smtClean="0">
                <a:solidFill>
                  <a:schemeClr val="bg1"/>
                </a:solidFill>
              </a:rPr>
              <a:t>Deviácie a porušovanie noriem spoločenského správania</a:t>
            </a:r>
            <a:endParaRPr lang="sk-SK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/>
          </a:bodyPr>
          <a:lstStyle/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sk-SK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2800" b="1" dirty="0" err="1"/>
              <a:t>Etiketizačná</a:t>
            </a:r>
            <a:r>
              <a:rPr lang="sk-SK" sz="2800" b="1" dirty="0"/>
              <a:t> teória</a:t>
            </a:r>
            <a:r>
              <a:rPr lang="sk-SK" sz="2800" dirty="0"/>
              <a:t>. Je to nálepkovanie na základe istých predsudkov. Viditeľná je táto teória predovšetkým na skupinách obyvateľstva, kde ostatní s týmito nemajú prakticky žiadne skúsenosti. </a:t>
            </a:r>
            <a:endParaRPr lang="sk-SK" sz="2800" dirty="0" smtClean="0"/>
          </a:p>
          <a:p>
            <a:r>
              <a:rPr lang="sk-SK" sz="2800" dirty="0" smtClean="0"/>
              <a:t>Napr</a:t>
            </a:r>
            <a:r>
              <a:rPr lang="sk-SK" sz="2800" dirty="0"/>
              <a:t>. homosexuáli. Automaticky sú považovaní za niečo čoho sa treba strániť a treba od nich bočiť. Rovnako je to aj s chorými </a:t>
            </a:r>
            <a:r>
              <a:rPr lang="sk-SK" sz="2800" dirty="0" smtClean="0"/>
              <a:t>ľuďmi </a:t>
            </a:r>
            <a:r>
              <a:rPr lang="sk-SK" sz="2800" dirty="0"/>
              <a:t>či istou rasou. U nás nálepkovanie môžeme vidieť na Rómoch, ktorých sa ľudia automaticky na základe predsudkov stránia.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397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457200" y="2413338"/>
            <a:ext cx="8229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/>
              <a:t>Teória kultúrnej rôznorodosti – </a:t>
            </a:r>
            <a:r>
              <a:rPr lang="sk-SK" sz="3200" dirty="0"/>
              <a:t>je to teória, ktorá poukazuje na to, že aj v rámci istej spoločnosti môžu existovať rôzne skupiny (napr. etniká), ktorých kultúra môže byť odlišná. Tak môže byť správanie takýchto kultúr označené ako </a:t>
            </a:r>
            <a:r>
              <a:rPr lang="sk-SK" sz="3200" dirty="0" err="1"/>
              <a:t>deviantné</a:t>
            </a:r>
            <a:r>
              <a:rPr lang="sk-SK" sz="3200" dirty="0"/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833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endParaRPr lang="sk-SK" sz="2800" b="1" dirty="0" smtClean="0"/>
          </a:p>
          <a:p>
            <a:r>
              <a:rPr lang="sk-SK" sz="2800" b="1" dirty="0" smtClean="0"/>
              <a:t>KONFORMITA</a:t>
            </a:r>
            <a:r>
              <a:rPr lang="sk-SK" sz="2800" dirty="0" smtClean="0"/>
              <a:t>- Zhodnosť, súhlas, poslušnosť či prispôsobenie sa sociálnym normám ( správanie ktoré je v súlade so spoločenskými normami )</a:t>
            </a:r>
          </a:p>
          <a:p>
            <a:endParaRPr lang="sk-SK" sz="2800" b="1" dirty="0" smtClean="0"/>
          </a:p>
          <a:p>
            <a:r>
              <a:rPr lang="sk-SK" sz="2800" b="1" dirty="0" smtClean="0"/>
              <a:t>NONKONFORMITA</a:t>
            </a:r>
            <a:r>
              <a:rPr lang="sk-SK" sz="2800" dirty="0" smtClean="0"/>
              <a:t>-  Je také správanie jednotlivcov, ktoré sociálna skupina alebo spoločnosť síce pokladá za odchýlku ( porušenie ) od svojich noriem, nepresahuje však hranice tolerancie skupiny či spoločnosti, a preto nevyvoláva reakcie proti nonkonformným osobám, zamerané na ich prispôsobenie a nápravu</a:t>
            </a:r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Deviácia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sz="2800" dirty="0" smtClean="0"/>
              <a:t>Je také správanie jednotlivcov, ktoré spoločnosť či sociálna skupina pokladá za porušenie spoločenských či skupinových noriem, a preto vyvoláva reakcie jednotlivcov, sociálnych skupín alebo spoločnosti zamerané na izoláciu, liečenie, prevýchovu, nápravu alebo potrestanie porušovateľov noriem.</a:t>
            </a:r>
          </a:p>
          <a:p>
            <a:pPr marL="0" indent="0">
              <a:buNone/>
            </a:pPr>
            <a:endParaRPr lang="sk-SK" sz="2800" dirty="0" smtClean="0"/>
          </a:p>
          <a:p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Definícia rozlišuje tri zložky </a:t>
            </a:r>
            <a:r>
              <a:rPr lang="sk-SK" dirty="0" smtClean="0"/>
              <a:t>:</a:t>
            </a:r>
          </a:p>
          <a:p>
            <a:r>
              <a:rPr lang="sk-SK" b="1" dirty="0" smtClean="0"/>
              <a:t>osobu</a:t>
            </a:r>
            <a:r>
              <a:rPr lang="sk-SK" dirty="0"/>
              <a:t>, ktorá sa správa určitým spôsobom </a:t>
            </a:r>
            <a:r>
              <a:rPr lang="sk-SK" dirty="0" smtClean="0"/>
              <a:t>,</a:t>
            </a:r>
          </a:p>
          <a:p>
            <a:r>
              <a:rPr lang="sk-SK" b="1" dirty="0" smtClean="0"/>
              <a:t>normy</a:t>
            </a:r>
            <a:r>
              <a:rPr lang="sk-SK" dirty="0"/>
              <a:t>, čiže pravidlá a vzory správania, ktoré  spoločnosť , či sociálna skupina uplatňuje pri posudzovaní určitého správania, </a:t>
            </a:r>
            <a:endParaRPr lang="sk-SK" dirty="0" smtClean="0"/>
          </a:p>
          <a:p>
            <a:r>
              <a:rPr lang="sk-SK" b="1" dirty="0" smtClean="0"/>
              <a:t>iné </a:t>
            </a:r>
            <a:r>
              <a:rPr lang="sk-SK" b="1" dirty="0"/>
              <a:t>osoby,</a:t>
            </a:r>
            <a:r>
              <a:rPr lang="sk-SK" dirty="0"/>
              <a:t> sociálne skupiny, či </a:t>
            </a:r>
            <a:r>
              <a:rPr lang="sk-SK" dirty="0" smtClean="0"/>
              <a:t>organizácie</a:t>
            </a:r>
            <a:r>
              <a:rPr lang="sk-SK" dirty="0"/>
              <a:t>  reprezentujúce spoločnosť , ktoré istým spôsobom reagujú na toto správanie.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131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Pojem deviácia</a:t>
            </a:r>
            <a:r>
              <a:rPr lang="sk-SK" dirty="0"/>
              <a:t> neoznačuje  len protizákonné správanie, ale každé správanie , ktoré porušuje skupinové , alebo spoločenské normy, teda nepísané normy správania</a:t>
            </a:r>
            <a:r>
              <a:rPr lang="sk-SK" dirty="0" smtClean="0"/>
              <a:t>.</a:t>
            </a:r>
          </a:p>
          <a:p>
            <a:r>
              <a:rPr lang="sk-SK" b="1" dirty="0"/>
              <a:t>Deviácia </a:t>
            </a:r>
            <a:r>
              <a:rPr lang="sk-SK" dirty="0"/>
              <a:t>nie </a:t>
            </a:r>
            <a:r>
              <a:rPr lang="sk-SK" b="1" dirty="0"/>
              <a:t>je</a:t>
            </a:r>
            <a:r>
              <a:rPr lang="sk-SK" dirty="0"/>
              <a:t> absolútna, ale </a:t>
            </a:r>
            <a:r>
              <a:rPr lang="sk-SK" b="1" dirty="0"/>
              <a:t>relatívna</a:t>
            </a:r>
            <a:r>
              <a:rPr lang="sk-SK" dirty="0"/>
              <a:t> a preto či sa určité správanie považuje za </a:t>
            </a:r>
            <a:r>
              <a:rPr lang="sk-SK" dirty="0" err="1"/>
              <a:t>deviantné</a:t>
            </a:r>
            <a:r>
              <a:rPr lang="sk-SK" dirty="0"/>
              <a:t>  </a:t>
            </a:r>
            <a:r>
              <a:rPr lang="sk-SK" b="1" dirty="0"/>
              <a:t>závisí od času, miesta  a sociálnych okolností </a:t>
            </a:r>
            <a:r>
              <a:rPr lang="sk-SK" b="1" dirty="0" smtClean="0"/>
              <a:t>(</a:t>
            </a:r>
            <a:r>
              <a:rPr lang="sk-SK" dirty="0" smtClean="0"/>
              <a:t> </a:t>
            </a:r>
            <a:r>
              <a:rPr lang="sk-SK" dirty="0"/>
              <a:t>napr. dámske  nohavice vyvolávali kedysi pohoršenie, odsúdenie verejnosti. 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496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k-SK" sz="2800" dirty="0" smtClean="0"/>
          </a:p>
          <a:p>
            <a:r>
              <a:rPr lang="sk-SK" sz="2800" b="1" i="1" dirty="0" smtClean="0"/>
              <a:t>Deviácia</a:t>
            </a:r>
            <a:r>
              <a:rPr lang="sk-SK" sz="2800" i="1" dirty="0" smtClean="0"/>
              <a:t> </a:t>
            </a:r>
            <a:r>
              <a:rPr lang="sk-SK" sz="2800" dirty="0" smtClean="0"/>
              <a:t>závisí od sociálneho definovania </a:t>
            </a:r>
            <a:r>
              <a:rPr lang="sk-SK" sz="2800" dirty="0" err="1" smtClean="0"/>
              <a:t>deviantného</a:t>
            </a:r>
            <a:r>
              <a:rPr lang="sk-SK" sz="2800" dirty="0" smtClean="0"/>
              <a:t> správania, od toho čo je danou spoločnosťou či soc. skupinou pokladané za odchýlku v správaní ( relativizmus ). </a:t>
            </a:r>
          </a:p>
          <a:p>
            <a:r>
              <a:rPr lang="sk-SK" sz="2800" dirty="0" smtClean="0"/>
              <a:t> Nemusí byť vždy len </a:t>
            </a:r>
            <a:r>
              <a:rPr lang="sk-SK" sz="2800" b="1" i="1" dirty="0" smtClean="0"/>
              <a:t>dysfunkčná </a:t>
            </a:r>
            <a:r>
              <a:rPr lang="sk-SK" sz="2800" dirty="0" smtClean="0"/>
              <a:t>, ale býva aj </a:t>
            </a:r>
            <a:r>
              <a:rPr lang="sk-SK" sz="2800" b="1" i="1" dirty="0" smtClean="0"/>
              <a:t>funkčná</a:t>
            </a:r>
            <a:r>
              <a:rPr lang="sk-SK" sz="2800" dirty="0" smtClean="0"/>
              <a:t> </a:t>
            </a:r>
            <a:r>
              <a:rPr lang="sk-SK" sz="2800" dirty="0" smtClean="0"/>
              <a:t>- </a:t>
            </a:r>
            <a:r>
              <a:rPr lang="sk-SK" dirty="0" smtClean="0"/>
              <a:t>rozumieme </a:t>
            </a:r>
            <a:r>
              <a:rPr lang="sk-SK" dirty="0"/>
              <a:t>predovšetkým také správanie, ktoré sa síce vymyká istým spoločenským normám, ale zároveň spoločnosť zlepšuje, či modernizuje a robí humánnejšou. (Pred rokmi nebolo možné, aby žena išla pracovať. Dnes je to však úplne bežné. Pred rokmi sa pracujúca žena brala ako </a:t>
            </a:r>
            <a:r>
              <a:rPr lang="sk-SK" dirty="0" err="1"/>
              <a:t>deviantka</a:t>
            </a:r>
            <a:r>
              <a:rPr lang="sk-SK" dirty="0"/>
              <a:t>, no dnes už nie a to je funkčná deviácia). </a:t>
            </a:r>
            <a:endParaRPr lang="sk-SK" sz="2800" dirty="0" smtClean="0"/>
          </a:p>
          <a:p>
            <a:r>
              <a:rPr lang="sk-SK" sz="2800" dirty="0" smtClean="0"/>
              <a:t>Dôsledkom sociálnej deviácie môže byť, v horšom prípade, aj kriminalita.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Sociálna kontrola</a:t>
            </a:r>
            <a:r>
              <a:rPr lang="sk-SK" dirty="0"/>
              <a:t> – termínom označujeme všetky spoločenské  mechanizmy</a:t>
            </a:r>
            <a:r>
              <a:rPr lang="sk-SK" dirty="0" smtClean="0"/>
              <a:t>, ktorých </a:t>
            </a:r>
            <a:r>
              <a:rPr lang="sk-SK" dirty="0"/>
              <a:t>úlohou je zabezpečiť poriadok a stabilitu  spoločnosti.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Vyjadruje</a:t>
            </a:r>
            <a:r>
              <a:rPr lang="sk-SK" dirty="0"/>
              <a:t>  úsilie spoločnosti  o </a:t>
            </a:r>
            <a:r>
              <a:rPr lang="sk-SK" b="1" dirty="0" err="1"/>
              <a:t>sebareguláciu</a:t>
            </a:r>
            <a:r>
              <a:rPr lang="sk-SK" b="1" dirty="0"/>
              <a:t>.</a:t>
            </a:r>
            <a:r>
              <a:rPr lang="sk-SK" dirty="0"/>
              <a:t>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Je </a:t>
            </a:r>
            <a:r>
              <a:rPr lang="sk-SK" dirty="0"/>
              <a:t>to proces, ktorým si sociálne skupiny, alebo spoločnosť vynucujú </a:t>
            </a:r>
            <a:r>
              <a:rPr lang="sk-SK" b="1" dirty="0" smtClean="0"/>
              <a:t>konformitu</a:t>
            </a:r>
            <a:r>
              <a:rPr lang="sk-SK" dirty="0" smtClean="0"/>
              <a:t> - </a:t>
            </a:r>
            <a:r>
              <a:rPr lang="sk-SK" dirty="0"/>
              <a:t>prispôsobenie  sa svojich členov  skupinovým , či  spoločenským požiadavkám 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Patria</a:t>
            </a:r>
            <a:r>
              <a:rPr lang="sk-SK" dirty="0"/>
              <a:t>  sem sankcie  ako donucovací prostriedok. Väčšina spoločnosti vďaka tomu , že prešla procesom socializácie  sa správa konformne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81892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Neformálna  sociálna  kontrola</a:t>
            </a:r>
            <a:r>
              <a:rPr lang="sk-SK" dirty="0"/>
              <a:t> – neoficiálny sociálny  nátlak , ktorý  jednotlivcov núti  rešpektovať sociálne normy, prispôsobovať  sa vzorom  správania rozšíreným  v spoločnosti , uznávať spoločenské hodnoty atď.</a:t>
            </a:r>
          </a:p>
          <a:p>
            <a:r>
              <a:rPr lang="sk-SK" b="1" dirty="0"/>
              <a:t>Formálna sociálna kontrola</a:t>
            </a:r>
            <a:r>
              <a:rPr lang="sk-SK" dirty="0"/>
              <a:t> – oficiálny , formálny tlak , ktorého cieľom je vynútiť si konformitu osôb.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674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 hľadiska vykonávania kontroly, túto môžeme rozdeliť nasledovne: </a:t>
            </a:r>
          </a:p>
          <a:p>
            <a:r>
              <a:rPr lang="sk-SK" b="1" dirty="0" smtClean="0"/>
              <a:t>Vonkajšiu </a:t>
            </a:r>
            <a:r>
              <a:rPr lang="sk-SK" dirty="0"/>
              <a:t>– je to kontrola, ktorú vykonávajú iní </a:t>
            </a:r>
          </a:p>
          <a:p>
            <a:r>
              <a:rPr lang="sk-SK" b="1" dirty="0"/>
              <a:t>Vnútornú</a:t>
            </a:r>
            <a:r>
              <a:rPr lang="sk-SK" dirty="0"/>
              <a:t> - môžeme ju definovať ako sebakontrolu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021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247" y="866752"/>
            <a:ext cx="8075240" cy="1068728"/>
          </a:xfrm>
        </p:spPr>
        <p:txBody>
          <a:bodyPr>
            <a:noAutofit/>
          </a:bodyPr>
          <a:lstStyle/>
          <a:p>
            <a:r>
              <a:rPr lang="sk-SK" sz="2800" dirty="0"/>
              <a:t>Existuje niekoľko teórii, ktoré vysvetľujú </a:t>
            </a:r>
            <a:r>
              <a:rPr lang="sk-SK" sz="2800" dirty="0" err="1"/>
              <a:t>deviantné</a:t>
            </a:r>
            <a:r>
              <a:rPr lang="sk-SK" sz="2800" dirty="0"/>
              <a:t> správanie a to sú: </a:t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b="1" dirty="0" smtClean="0"/>
              <a:t>Teória </a:t>
            </a:r>
            <a:r>
              <a:rPr lang="sk-SK" sz="2800" b="1" dirty="0" err="1"/>
              <a:t>anómie</a:t>
            </a:r>
            <a:r>
              <a:rPr lang="sk-SK" sz="2800" dirty="0"/>
              <a:t> – jej autorom je </a:t>
            </a:r>
            <a:r>
              <a:rPr lang="sk-SK" sz="2800" dirty="0" err="1"/>
              <a:t>Émile</a:t>
            </a:r>
            <a:r>
              <a:rPr lang="sk-SK" sz="2800" dirty="0"/>
              <a:t> </a:t>
            </a:r>
            <a:r>
              <a:rPr lang="sk-SK" sz="2800" dirty="0" err="1"/>
              <a:t>Durkheim</a:t>
            </a:r>
            <a:r>
              <a:rPr lang="sk-SK" sz="2800" dirty="0"/>
              <a:t>. </a:t>
            </a:r>
            <a:r>
              <a:rPr lang="sk-SK" sz="2800" dirty="0" err="1"/>
              <a:t>Durkheim</a:t>
            </a:r>
            <a:r>
              <a:rPr lang="sk-SK" sz="2800" dirty="0"/>
              <a:t> v tejto teórii ohraničuje prechod medzi starým a novým normovým systémom. Je to čas, ktorý vzniká keď prestanú platiť normy starého systému a normy nového ešte stále nie sú stanovené. Je to prakticky isté bezvládie, respektíve legislatívna diera. V tomto období sa najviac darí kriminalite</a:t>
            </a:r>
            <a:r>
              <a:rPr lang="sk-SK" sz="2800" dirty="0" smtClean="0"/>
              <a:t>.</a:t>
            </a:r>
          </a:p>
          <a:p>
            <a:pPr marL="0" indent="0">
              <a:buNone/>
            </a:pPr>
            <a:r>
              <a:rPr lang="sk-SK" sz="2800" dirty="0" smtClean="0"/>
              <a:t> </a:t>
            </a:r>
            <a:r>
              <a:rPr lang="sk-SK" sz="2800" dirty="0"/>
              <a:t>(</a:t>
            </a:r>
            <a:r>
              <a:rPr lang="sk-SK" sz="2800" dirty="0" err="1"/>
              <a:t>Anómia</a:t>
            </a:r>
            <a:r>
              <a:rPr lang="sk-SK" sz="2800" dirty="0"/>
              <a:t> ako pojem sa prekladá ako nezákonnosť a ľubovôľa).</a:t>
            </a:r>
          </a:p>
          <a:p>
            <a:pPr marL="0" indent="0">
              <a:buNone/>
            </a:pPr>
            <a:r>
              <a:rPr lang="sk-SK" sz="2000" dirty="0"/>
              <a:t/>
            </a:r>
            <a:br>
              <a:rPr lang="sk-SK" sz="2000" dirty="0"/>
            </a:b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31340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256</Words>
  <Application>Microsoft Office PowerPoint</Application>
  <PresentationFormat>Prezentácia na obrazovke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Tok</vt:lpstr>
      <vt:lpstr> Deviácie a porušovanie noriem spoločenského správania</vt:lpstr>
      <vt:lpstr>Deviácia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Existuje niekoľko teórii, ktoré vysvetľujú deviantné správanie a to sú:  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Derivácie a porušovanie noriem spoločenského správania</dc:title>
  <dc:creator>Ideapad</dc:creator>
  <cp:lastModifiedBy>ssus</cp:lastModifiedBy>
  <cp:revision>14</cp:revision>
  <dcterms:created xsi:type="dcterms:W3CDTF">2017-06-12T07:04:47Z</dcterms:created>
  <dcterms:modified xsi:type="dcterms:W3CDTF">2020-03-18T22:14:27Z</dcterms:modified>
</cp:coreProperties>
</file>