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7DE61A42-7C86-478C-ADC3-9F7FAA3D6874}" type="datetimeFigureOut">
              <a:rPr lang="sk-SK" smtClean="0"/>
              <a:t>3. 2. 2021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6483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DE61A42-7C86-478C-ADC3-9F7FAA3D6874}" type="datetimeFigureOut">
              <a:rPr lang="sk-SK" smtClean="0"/>
              <a:t>3. 2. 2021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171165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DE61A42-7C86-478C-ADC3-9F7FAA3D6874}" type="datetimeFigureOut">
              <a:rPr lang="sk-SK" smtClean="0"/>
              <a:t>3. 2. 2021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1112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DE61A42-7C86-478C-ADC3-9F7FAA3D6874}" type="datetimeFigureOut">
              <a:rPr lang="sk-SK" smtClean="0"/>
              <a:t>3. 2. 2021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240094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7DE61A42-7C86-478C-ADC3-9F7FAA3D6874}" type="datetimeFigureOut">
              <a:rPr lang="sk-SK" smtClean="0"/>
              <a:t>3. 2. 2021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1698498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7DE61A42-7C86-478C-ADC3-9F7FAA3D6874}" type="datetimeFigureOut">
              <a:rPr lang="sk-SK" smtClean="0"/>
              <a:t>3. 2. 2021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183985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7DE61A42-7C86-478C-ADC3-9F7FAA3D6874}" type="datetimeFigureOut">
              <a:rPr lang="sk-SK" smtClean="0"/>
              <a:t>3. 2. 2021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330839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7DE61A42-7C86-478C-ADC3-9F7FAA3D6874}" type="datetimeFigureOut">
              <a:rPr lang="sk-SK" smtClean="0"/>
              <a:t>3. 2. 2021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267315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7DE61A42-7C86-478C-ADC3-9F7FAA3D6874}" type="datetimeFigureOut">
              <a:rPr lang="sk-SK" smtClean="0"/>
              <a:t>3. 2. 2021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243321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7DE61A42-7C86-478C-ADC3-9F7FAA3D6874}" type="datetimeFigureOut">
              <a:rPr lang="sk-SK" smtClean="0"/>
              <a:t>3. 2. 2021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291895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7DE61A42-7C86-478C-ADC3-9F7FAA3D6874}" type="datetimeFigureOut">
              <a:rPr lang="sk-SK" smtClean="0"/>
              <a:t>3. 2. 2021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9A71CB0-95F3-493E-896F-A800D989D468}" type="slidenum">
              <a:rPr lang="sk-SK" smtClean="0"/>
              <a:t>‹#›</a:t>
            </a:fld>
            <a:endParaRPr lang="sk-SK"/>
          </a:p>
        </p:txBody>
      </p:sp>
    </p:spTree>
    <p:extLst>
      <p:ext uri="{BB962C8B-B14F-4D97-AF65-F5344CB8AC3E}">
        <p14:creationId xmlns:p14="http://schemas.microsoft.com/office/powerpoint/2010/main" val="262530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61A42-7C86-478C-ADC3-9F7FAA3D6874}" type="datetimeFigureOut">
              <a:rPr lang="sk-SK" smtClean="0"/>
              <a:t>3. 2. 2021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71CB0-95F3-493E-896F-A800D989D468}" type="slidenum">
              <a:rPr lang="sk-SK" smtClean="0"/>
              <a:t>‹#›</a:t>
            </a:fld>
            <a:endParaRPr lang="sk-SK"/>
          </a:p>
        </p:txBody>
      </p:sp>
    </p:spTree>
    <p:extLst>
      <p:ext uri="{BB962C8B-B14F-4D97-AF65-F5344CB8AC3E}">
        <p14:creationId xmlns:p14="http://schemas.microsoft.com/office/powerpoint/2010/main" val="4280310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vsas.fvs.upjs.sk/files/25_vsas_2017_02-asopis-1_2018_final.pdf" TargetMode="External"/><Relationship Id="rId2" Type="http://schemas.openxmlformats.org/officeDocument/2006/relationships/hyperlink" Target="http://www.gympb.sk/buxus/docs/Konflikty_a_sp%C3%B4soby_rie%C5%A1eni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3600" b="1" i="1" dirty="0" smtClean="0"/>
              <a:t>Sociálne konflikty a ich stratégie</a:t>
            </a:r>
            <a:endParaRPr lang="sk-SK" sz="3600" b="1" i="1" dirty="0"/>
          </a:p>
        </p:txBody>
      </p:sp>
      <p:sp>
        <p:nvSpPr>
          <p:cNvPr id="3" name="Podnadpis 2"/>
          <p:cNvSpPr>
            <a:spLocks noGrp="1"/>
          </p:cNvSpPr>
          <p:nvPr>
            <p:ph type="subTitle" idx="1"/>
          </p:nvPr>
        </p:nvSpPr>
        <p:spPr/>
        <p:txBody>
          <a:bodyPr/>
          <a:lstStyle/>
          <a:p>
            <a:r>
              <a:rPr lang="sk-SK" b="1" i="1" dirty="0" smtClean="0"/>
              <a:t>Simona Zemanová</a:t>
            </a:r>
            <a:endParaRPr lang="sk-SK" b="1" i="1" dirty="0"/>
          </a:p>
        </p:txBody>
      </p:sp>
    </p:spTree>
    <p:extLst>
      <p:ext uri="{BB962C8B-B14F-4D97-AF65-F5344CB8AC3E}">
        <p14:creationId xmlns:p14="http://schemas.microsoft.com/office/powerpoint/2010/main" val="7562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04664"/>
            <a:ext cx="8229600" cy="5721499"/>
          </a:xfrm>
        </p:spPr>
        <p:txBody>
          <a:bodyPr>
            <a:normAutofit lnSpcReduction="10000"/>
          </a:bodyPr>
          <a:lstStyle/>
          <a:p>
            <a:r>
              <a:rPr lang="sk-SK" sz="2400" b="1" i="1" dirty="0" smtClean="0"/>
              <a:t>3. fáza </a:t>
            </a:r>
            <a:r>
              <a:rPr lang="sk-SK" sz="2400" i="1" dirty="0" smtClean="0"/>
              <a:t>– Polarizácia Pri polarizácii si zúčastnené strany začínajú brániť svoje pozície, vzájomne sa napádajú, obviňujú. Vhodné je prizvať tretiu nezainteresovanú osobu a požiadať ju o pomoc pri vyjednávaní. V prípade, že obe strany trvajú na svojich pozíciách a nechcú ustúpiť, začínajú pritvrdzovať spor presvedčovaním, vyhrážaním sa, obviňovaním druhej strany, hľadaním posíl v nadávkach, zhadzovaním druhého – pôvodná príčina sporu sa prenesie z vecnej argumentácie na emocionálne výpady, ktoré sa pôvodného sporu vôbec netýkajú – tým poriadne stúpne hnev, agresia a ďalšie negatívne emócie.</a:t>
            </a:r>
          </a:p>
          <a:p>
            <a:pPr marL="0" indent="0">
              <a:buNone/>
            </a:pPr>
            <a:r>
              <a:rPr lang="sk-SK" sz="2400" i="1" dirty="0" smtClean="0"/>
              <a:t> </a:t>
            </a:r>
          </a:p>
          <a:p>
            <a:r>
              <a:rPr lang="sk-SK" sz="2400" b="1" i="1" dirty="0" smtClean="0"/>
              <a:t>Spôsoby riešenia: </a:t>
            </a:r>
            <a:r>
              <a:rPr lang="sk-SK" sz="2400" i="1" dirty="0" smtClean="0"/>
              <a:t>Nereagovať útočne na obvinenia, výčitky, sťažnosti – premieňať ich na vecný problém. Pomenovať záujmy druhej strany a hľadať riešenia, ktoré uspokoja jednu aj druhú stranu. </a:t>
            </a:r>
            <a:endParaRPr lang="sk-SK" sz="2400" i="1" dirty="0"/>
          </a:p>
        </p:txBody>
      </p:sp>
    </p:spTree>
    <p:extLst>
      <p:ext uri="{BB962C8B-B14F-4D97-AF65-F5344CB8AC3E}">
        <p14:creationId xmlns:p14="http://schemas.microsoft.com/office/powerpoint/2010/main" val="3033240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649491"/>
          </a:xfrm>
        </p:spPr>
        <p:txBody>
          <a:bodyPr>
            <a:normAutofit fontScale="70000" lnSpcReduction="20000"/>
          </a:bodyPr>
          <a:lstStyle/>
          <a:p>
            <a:r>
              <a:rPr lang="sk-SK" b="1" i="1" dirty="0" smtClean="0"/>
              <a:t>4. fáza</a:t>
            </a:r>
            <a:r>
              <a:rPr lang="sk-SK" i="1" dirty="0" smtClean="0"/>
              <a:t> – Izolácia </a:t>
            </a:r>
            <a:r>
              <a:rPr lang="sk-SK" i="1" dirty="0" err="1" smtClean="0"/>
              <a:t>Izolácia</a:t>
            </a:r>
            <a:r>
              <a:rPr lang="sk-SK" i="1" dirty="0" smtClean="0"/>
              <a:t> je štádiom konfliktu, keď obe strany sú nahnevané, chcú sa navzájom potrestať, napríklad prestanú vzájomne komunikovať (tichá domácnosť).Táto fáza môže, ale nemusí nastať, vytvorenie komunikačnej blokády, prerušenie kontaktu. Nevyhnutný je zásah tretej osoby, ktorá pracuje formou </a:t>
            </a:r>
            <a:r>
              <a:rPr lang="sk-SK" i="1" dirty="0" err="1" smtClean="0"/>
              <a:t>mediácie</a:t>
            </a:r>
            <a:r>
              <a:rPr lang="sk-SK" i="1" dirty="0" smtClean="0"/>
              <a:t>. Strany sa navzájom obviňujú, útočia na seba, používajú násilie, odmietajú hľadať riešenia. V istej fáze stupňovania konfliktu sú obe strany na seba veľmi útočné a zároveň vnímajú nezmyselnosť a svoju bezmocnosť v tom, že by sa spor vyriešil. Preto uprednostnia potrestanie druhého tým, že ho izolujú od seba. Inokedy ustúpia do izolácie preto, lebo je to predsa len o niečo menej nepríjemné ako byť v otvorenom konflikte. </a:t>
            </a:r>
          </a:p>
          <a:p>
            <a:pPr marL="0" indent="0">
              <a:buNone/>
            </a:pPr>
            <a:endParaRPr lang="sk-SK" i="1" dirty="0" smtClean="0"/>
          </a:p>
          <a:p>
            <a:r>
              <a:rPr lang="sk-SK" b="1" i="1" dirty="0" smtClean="0"/>
              <a:t>Spôsob riešenia: </a:t>
            </a:r>
            <a:r>
              <a:rPr lang="sk-SK" i="1" dirty="0" smtClean="0"/>
              <a:t>V tejto fáze je nevyhnutné zavolať tretiu stranu, ktorú obe strany rešpektujú a vnímajú ju ako nezávislú – autoritu, </a:t>
            </a:r>
            <a:r>
              <a:rPr lang="sk-SK" i="1" dirty="0" err="1" smtClean="0"/>
              <a:t>mediátora</a:t>
            </a:r>
            <a:r>
              <a:rPr lang="sk-SK" i="1" dirty="0" smtClean="0"/>
              <a:t>, sudcu. Tretia nezávislá strana potom pomáha nájsť spôsoby komunikácie a hľadať také riešenia, ktoré konflikt ukončia alebo vyriešia.</a:t>
            </a:r>
            <a:endParaRPr lang="sk-SK" i="1" dirty="0"/>
          </a:p>
        </p:txBody>
      </p:sp>
    </p:spTree>
    <p:extLst>
      <p:ext uri="{BB962C8B-B14F-4D97-AF65-F5344CB8AC3E}">
        <p14:creationId xmlns:p14="http://schemas.microsoft.com/office/powerpoint/2010/main" val="53041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649491"/>
          </a:xfrm>
        </p:spPr>
        <p:txBody>
          <a:bodyPr>
            <a:noAutofit/>
          </a:bodyPr>
          <a:lstStyle/>
          <a:p>
            <a:r>
              <a:rPr lang="sk-SK" sz="2000" b="1" i="1" dirty="0" smtClean="0"/>
              <a:t>5. fáza </a:t>
            </a:r>
            <a:r>
              <a:rPr lang="sk-SK" sz="2000" i="1" dirty="0" smtClean="0"/>
              <a:t>– Deštrukcia Je to stav, keď konflikt prejde do štádia vzájomného fyzického či psychického ubližovania (jedna strana udrie druhú – fyzická deštrukcia, poníži ju pred druhými ľuďmi, vystraší ho výhražným listom – psychická deštrukcia, alebo mu zničí, pokazí, odcudzí jeho majetok – materiálna deštrukcia), alebo materiálneho poškodzovania vecí toho druhého. Obnovenie komunikácie nepriateľským správaním, sporiace strany si vzájomne ubližujú. Potrebný je zásah sily, napr. polície, vojska. Táto sila vracia sporiace strany do fázy separácie, aby bolo možné riešiť konflikt </a:t>
            </a:r>
            <a:r>
              <a:rPr lang="sk-SK" sz="2000" i="1" dirty="0" err="1" smtClean="0"/>
              <a:t>mediáciou</a:t>
            </a:r>
            <a:r>
              <a:rPr lang="sk-SK" sz="2000" i="1" dirty="0" smtClean="0"/>
              <a:t>. </a:t>
            </a:r>
          </a:p>
          <a:p>
            <a:pPr marL="0" indent="0">
              <a:buNone/>
            </a:pPr>
            <a:endParaRPr lang="sk-SK" sz="2000" i="1" dirty="0" smtClean="0"/>
          </a:p>
          <a:p>
            <a:r>
              <a:rPr lang="sk-SK" sz="2000" b="1" i="1" dirty="0" smtClean="0"/>
              <a:t>Spôsob riešenia: </a:t>
            </a:r>
            <a:r>
              <a:rPr lang="sk-SK" sz="2000" i="1" dirty="0" smtClean="0"/>
              <a:t>Počas deštrukcie je dôležité, aby tretia nezávislá strana, ktorá vstupuje do konfliktu, mala veľkú autoritu u obidvoch strán a takú moc, aby bola schopná zastaviť ich deštruktívne správanie. Tretia strana najskôr musí zastaviť vzájomné ubližovanie strán a potom vyjednáva medzi nimi o dohode prijateľnej pre obe strany. </a:t>
            </a:r>
            <a:endParaRPr lang="sk-SK" sz="2000" i="1" dirty="0"/>
          </a:p>
        </p:txBody>
      </p:sp>
    </p:spTree>
    <p:extLst>
      <p:ext uri="{BB962C8B-B14F-4D97-AF65-F5344CB8AC3E}">
        <p14:creationId xmlns:p14="http://schemas.microsoft.com/office/powerpoint/2010/main" val="84284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649491"/>
          </a:xfrm>
        </p:spPr>
        <p:txBody>
          <a:bodyPr>
            <a:normAutofit/>
          </a:bodyPr>
          <a:lstStyle/>
          <a:p>
            <a:r>
              <a:rPr lang="sk-SK" sz="2400" b="1" i="1" dirty="0" smtClean="0"/>
              <a:t>6. fáz</a:t>
            </a:r>
            <a:r>
              <a:rPr lang="sk-SK" sz="2400" i="1" dirty="0" smtClean="0"/>
              <a:t>a - Sklamanie, depresia Ak deštrukčná fáza trvá dlhšiu dobu, po istom čase (v závislosti od intenzity konfliktu) sa strany vyčerpajú z neustáleho boja a prepadnú únave a depresii z nezmyselnosti celej situácie. V škole sa môže prejavovať častými ochoreniami, záškoláctvom, zhoršením prospechu. Napriek tomu v tejto fáze stačia niekedy malé podnety na to, aby sa strany opäť ocitli vo fáze deštrukcie a pokračovali vo vzájomnom boji. </a:t>
            </a:r>
          </a:p>
          <a:p>
            <a:r>
              <a:rPr lang="sk-SK" sz="2400" b="1" i="1" dirty="0" smtClean="0"/>
              <a:t>Spôsob riešenia: </a:t>
            </a:r>
            <a:r>
              <a:rPr lang="sk-SK" sz="2400" i="1" dirty="0" smtClean="0"/>
              <a:t>Je dôležité dať obom stranám podporu (materiálnu, fyzickú, psychickú), umožniť im „rekonvalescenciu“ , prípadne snažiť sa o zmierenie strán a vytvoriť spolu s nimi podmienky, ktoré by zabraňovali stranám vracať sa do deštrukčnej fázy konfliktu.</a:t>
            </a:r>
            <a:endParaRPr lang="sk-SK" sz="2400" i="1" dirty="0"/>
          </a:p>
        </p:txBody>
      </p:sp>
    </p:spTree>
    <p:extLst>
      <p:ext uri="{BB962C8B-B14F-4D97-AF65-F5344CB8AC3E}">
        <p14:creationId xmlns:p14="http://schemas.microsoft.com/office/powerpoint/2010/main" val="261582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b="1" i="1" dirty="0" smtClean="0"/>
              <a:t>Spôsoby riešenia konfliktov</a:t>
            </a:r>
            <a:endParaRPr lang="sk-SK" b="1" i="1" dirty="0"/>
          </a:p>
        </p:txBody>
      </p:sp>
      <p:sp>
        <p:nvSpPr>
          <p:cNvPr id="3" name="Zástupný symbol obsahu 2"/>
          <p:cNvSpPr>
            <a:spLocks noGrp="1"/>
          </p:cNvSpPr>
          <p:nvPr>
            <p:ph idx="1"/>
          </p:nvPr>
        </p:nvSpPr>
        <p:spPr/>
        <p:txBody>
          <a:bodyPr>
            <a:normAutofit fontScale="70000" lnSpcReduction="20000"/>
          </a:bodyPr>
          <a:lstStyle/>
          <a:p>
            <a:r>
              <a:rPr lang="sk-SK" i="1" dirty="0" smtClean="0"/>
              <a:t>V prípade vzniku konfliktu je nevyhnutné ho riešiť, pretože čím dlhšie sa jeho riešenie odkladá, tým negatívnejší vplyv môže mať na medziľudské vzťahy na pracovisku. Jedným z problémov je často neochota zúčastnených podieľať sa na riešení konfliktu, vyhýbanie sa hľadaniu spoločného východiska, prípadne podceňovanie závažnosti problému. Ku konfliktu sa treba správať ako ku chorobe: buď mu predchádzame alebo ho liečime. </a:t>
            </a:r>
          </a:p>
          <a:p>
            <a:r>
              <a:rPr lang="sk-SK" i="1" dirty="0" smtClean="0"/>
              <a:t>Zvládanie a postupné riešenie konfliktov súvisí s radom čiastkových procesov ako je vyjednávanie, sprostredkovanie názorov medzi stranami sporu, kompromisy, dohody výhodné pre účastníkov konfliktu, stratégie správania sa v konflikte, alternatívy riešenia a pod. Spôsoby zvládania konfliktu sa učíme z veľkej časti formou napodobovania už v detstve a v období dospievania, ale nácvik týchto zručností sa môže stať aj cieľavedomou aktivitou. </a:t>
            </a:r>
            <a:endParaRPr lang="sk-SK" i="1" dirty="0"/>
          </a:p>
        </p:txBody>
      </p:sp>
    </p:spTree>
    <p:extLst>
      <p:ext uri="{BB962C8B-B14F-4D97-AF65-F5344CB8AC3E}">
        <p14:creationId xmlns:p14="http://schemas.microsoft.com/office/powerpoint/2010/main" val="15759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457200" y="333375"/>
            <a:ext cx="8229600" cy="5792788"/>
          </a:xfrm>
        </p:spPr>
        <p:txBody>
          <a:bodyPr>
            <a:normAutofit fontScale="62500" lnSpcReduction="20000"/>
          </a:bodyPr>
          <a:lstStyle/>
          <a:p>
            <a:pPr marL="0" indent="0">
              <a:buNone/>
            </a:pPr>
            <a:r>
              <a:rPr lang="sk-SK" b="1" i="1" dirty="0" smtClean="0"/>
              <a:t>Spôsob riešenia konfliktu sa líši v závislosti od povahy problému. Od povahy problému rozoznávame konštruktívne a deštruktívne konflikty. Charakterizuje ich riešenie nasledovnými prvkami:</a:t>
            </a:r>
          </a:p>
          <a:p>
            <a:pPr marL="0" indent="0">
              <a:buNone/>
            </a:pPr>
            <a:endParaRPr lang="sk-SK" i="1" dirty="0" smtClean="0"/>
          </a:p>
          <a:p>
            <a:pPr marL="0" indent="0">
              <a:buNone/>
            </a:pPr>
            <a:r>
              <a:rPr lang="sk-SK" i="1" dirty="0" smtClean="0"/>
              <a:t>     </a:t>
            </a:r>
            <a:r>
              <a:rPr lang="sk-SK" b="1" i="1" dirty="0" smtClean="0"/>
              <a:t>Konštruktívny konflikt: </a:t>
            </a:r>
          </a:p>
          <a:p>
            <a:r>
              <a:rPr lang="sk-SK" i="1" dirty="0" smtClean="0"/>
              <a:t>partneri sa snažia obojstranne odstrániť nedorozumenie,</a:t>
            </a:r>
          </a:p>
          <a:p>
            <a:r>
              <a:rPr lang="sk-SK" i="1" dirty="0" smtClean="0"/>
              <a:t>komunikácia prebieha otvorene,</a:t>
            </a:r>
          </a:p>
          <a:p>
            <a:r>
              <a:rPr lang="sk-SK" i="1" dirty="0" smtClean="0"/>
              <a:t>partneri nepoužívajú nátlakové taktiky, </a:t>
            </a:r>
          </a:p>
          <a:p>
            <a:r>
              <a:rPr lang="sk-SK" i="1" dirty="0" smtClean="0"/>
              <a:t>partneri sa vzájomne rešpektujú, </a:t>
            </a:r>
          </a:p>
          <a:p>
            <a:r>
              <a:rPr lang="sk-SK" i="1" dirty="0" smtClean="0"/>
              <a:t>po vyriešení problému nastáva obojstranná spokojnosť,</a:t>
            </a:r>
          </a:p>
          <a:p>
            <a:r>
              <a:rPr lang="sk-SK" i="1" dirty="0" smtClean="0"/>
              <a:t>vyjednávanie prebieha štýlom výhra – výhra.</a:t>
            </a:r>
          </a:p>
          <a:p>
            <a:pPr marL="0" indent="0">
              <a:buNone/>
            </a:pPr>
            <a:endParaRPr lang="sk-SK" i="1" dirty="0"/>
          </a:p>
          <a:p>
            <a:pPr marL="0" indent="0">
              <a:buNone/>
            </a:pPr>
            <a:r>
              <a:rPr lang="sk-SK" i="1" dirty="0" smtClean="0"/>
              <a:t>      </a:t>
            </a:r>
            <a:r>
              <a:rPr lang="sk-SK" b="1" i="1" dirty="0" smtClean="0"/>
              <a:t>Deštruktívny konflikt: </a:t>
            </a:r>
          </a:p>
          <a:p>
            <a:r>
              <a:rPr lang="sk-SK" i="1" dirty="0" smtClean="0"/>
              <a:t>jedinci vidia druhých ako konkurentov, </a:t>
            </a:r>
          </a:p>
          <a:p>
            <a:r>
              <a:rPr lang="sk-SK" i="1" dirty="0" smtClean="0"/>
              <a:t>viac sa sústredia na presadenie seba samých než na práva druhých,  prejavuje sa snaha zvíťaziť za každú cenu, </a:t>
            </a:r>
          </a:p>
          <a:p>
            <a:r>
              <a:rPr lang="sk-SK" i="1" dirty="0" smtClean="0"/>
              <a:t>negatívne tvrdenia sú brané osobne, </a:t>
            </a:r>
          </a:p>
          <a:p>
            <a:r>
              <a:rPr lang="sk-SK" i="1" dirty="0" smtClean="0"/>
              <a:t>ľudia si nedôverujú, </a:t>
            </a:r>
          </a:p>
          <a:p>
            <a:r>
              <a:rPr lang="sk-SK" i="1" dirty="0" smtClean="0"/>
              <a:t>výroky sú podané formou osobného útoku.  </a:t>
            </a:r>
            <a:endParaRPr lang="sk-SK" i="1" dirty="0"/>
          </a:p>
        </p:txBody>
      </p:sp>
    </p:spTree>
    <p:extLst>
      <p:ext uri="{BB962C8B-B14F-4D97-AF65-F5344CB8AC3E}">
        <p14:creationId xmlns:p14="http://schemas.microsoft.com/office/powerpoint/2010/main" val="2823742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332656"/>
            <a:ext cx="8229600" cy="5793507"/>
          </a:xfrm>
        </p:spPr>
        <p:txBody>
          <a:bodyPr>
            <a:normAutofit lnSpcReduction="10000"/>
          </a:bodyPr>
          <a:lstStyle/>
          <a:p>
            <a:pPr marL="0" indent="0">
              <a:buNone/>
            </a:pPr>
            <a:r>
              <a:rPr lang="sk-SK" sz="3000" b="1" i="1" dirty="0"/>
              <a:t>U</a:t>
            </a:r>
            <a:r>
              <a:rPr lang="sk-SK" sz="3000" b="1" i="1" dirty="0" smtClean="0"/>
              <a:t>vádzajú nasledovné varianty</a:t>
            </a:r>
          </a:p>
          <a:p>
            <a:pPr marL="0" indent="0">
              <a:buNone/>
            </a:pPr>
            <a:r>
              <a:rPr lang="sk-SK" sz="3000" b="1" i="1" dirty="0" smtClean="0"/>
              <a:t>výsledkov konfliktu:</a:t>
            </a:r>
          </a:p>
          <a:p>
            <a:pPr marL="0" indent="0">
              <a:buNone/>
            </a:pPr>
            <a:r>
              <a:rPr lang="sk-SK" sz="3000" b="1" i="1" dirty="0" smtClean="0"/>
              <a:t> </a:t>
            </a:r>
          </a:p>
          <a:p>
            <a:r>
              <a:rPr lang="sk-SK" sz="2200" i="1" dirty="0" smtClean="0"/>
              <a:t>1) </a:t>
            </a:r>
            <a:r>
              <a:rPr lang="sk-SK" sz="2200" b="1" i="1" dirty="0" smtClean="0"/>
              <a:t>konsenzus</a:t>
            </a:r>
            <a:r>
              <a:rPr lang="sk-SK" sz="2200" i="1" dirty="0" smtClean="0"/>
              <a:t> </a:t>
            </a:r>
            <a:r>
              <a:rPr lang="sk-SK" sz="2200" b="1" i="1" dirty="0" smtClean="0"/>
              <a:t>(výhra – výhra) </a:t>
            </a:r>
            <a:r>
              <a:rPr lang="sk-SK" sz="2200" i="1" dirty="0" smtClean="0"/>
              <a:t>– obe strany sa dohodnú, nemusia sa ničoho dôležitého vzdať, </a:t>
            </a:r>
          </a:p>
          <a:p>
            <a:endParaRPr lang="sk-SK" sz="2200" i="1" dirty="0" smtClean="0"/>
          </a:p>
          <a:p>
            <a:r>
              <a:rPr lang="sk-SK" sz="2200" i="1" dirty="0" smtClean="0"/>
              <a:t>2) </a:t>
            </a:r>
            <a:r>
              <a:rPr lang="sk-SK" sz="2200" b="1" i="1" dirty="0" smtClean="0"/>
              <a:t>presadenie sa (výhra – prehra) </a:t>
            </a:r>
            <a:r>
              <a:rPr lang="sk-SK" sz="2200" i="1" dirty="0" smtClean="0"/>
              <a:t>– jedna strana vyhrá, dosiahne svoj cieľ, zvyčajne za použitia sily, konflikt nebol vyriešený konštruktívne,</a:t>
            </a:r>
          </a:p>
          <a:p>
            <a:r>
              <a:rPr lang="sk-SK" sz="2200" i="1" dirty="0" smtClean="0"/>
              <a:t> </a:t>
            </a:r>
          </a:p>
          <a:p>
            <a:r>
              <a:rPr lang="sk-SK" sz="2200" i="1" dirty="0" smtClean="0"/>
              <a:t>3) </a:t>
            </a:r>
            <a:r>
              <a:rPr lang="sk-SK" sz="2200" b="1" i="1" dirty="0" smtClean="0"/>
              <a:t>vyhýbanie sa (prehra – prehra) </a:t>
            </a:r>
            <a:r>
              <a:rPr lang="sk-SK" sz="2200" i="1" dirty="0" smtClean="0"/>
              <a:t>– najhorší možný výsledok, obe zúčastnené strany sa rozídu bez dohody a s nepriateľskými pocitmi, </a:t>
            </a:r>
          </a:p>
          <a:p>
            <a:endParaRPr lang="sk-SK" sz="2200" i="1" dirty="0" smtClean="0"/>
          </a:p>
          <a:p>
            <a:r>
              <a:rPr lang="sk-SK" sz="2200" i="1" dirty="0" smtClean="0"/>
              <a:t>4) </a:t>
            </a:r>
            <a:r>
              <a:rPr lang="sk-SK" sz="2200" b="1" i="1" dirty="0" smtClean="0"/>
              <a:t>kompromis</a:t>
            </a:r>
            <a:r>
              <a:rPr lang="sk-SK" sz="2200" i="1" dirty="0" smtClean="0"/>
              <a:t> – vzájomná dohoda na základe obojstranných ústupkov.</a:t>
            </a:r>
            <a:endParaRPr lang="sk-SK" sz="2200" i="1" dirty="0"/>
          </a:p>
        </p:txBody>
      </p:sp>
    </p:spTree>
    <p:extLst>
      <p:ext uri="{BB962C8B-B14F-4D97-AF65-F5344CB8AC3E}">
        <p14:creationId xmlns:p14="http://schemas.microsoft.com/office/powerpoint/2010/main" val="2567101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i="1" dirty="0" smtClean="0"/>
              <a:t>Ďakujem za pozornosť!</a:t>
            </a:r>
            <a:endParaRPr lang="sk-SK" b="1" i="1" dirty="0"/>
          </a:p>
        </p:txBody>
      </p:sp>
    </p:spTree>
    <p:extLst>
      <p:ext uri="{BB962C8B-B14F-4D97-AF65-F5344CB8AC3E}">
        <p14:creationId xmlns:p14="http://schemas.microsoft.com/office/powerpoint/2010/main" val="1668624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3"/>
            <a:ext cx="8229600" cy="1440160"/>
          </a:xfrm>
        </p:spPr>
        <p:txBody>
          <a:bodyPr/>
          <a:lstStyle/>
          <a:p>
            <a:pPr marL="0" indent="0">
              <a:buNone/>
            </a:pPr>
            <a:r>
              <a:rPr lang="sk-SK" sz="2000" b="1" i="1" dirty="0" smtClean="0"/>
              <a:t>      Zdroje:</a:t>
            </a:r>
          </a:p>
          <a:p>
            <a:r>
              <a:rPr lang="sk-SK" sz="1400" i="1" dirty="0" smtClean="0">
                <a:hlinkClick r:id="rId2"/>
              </a:rPr>
              <a:t>http://www.gympb.sk/buxus/docs/Konflikty_a_sp%C3%B4soby_rie%C5%A1enia.pdf</a:t>
            </a:r>
            <a:endParaRPr lang="sk-SK" sz="1400" i="1" dirty="0" smtClean="0"/>
          </a:p>
          <a:p>
            <a:r>
              <a:rPr lang="sk-SK" sz="1400" i="1" dirty="0" smtClean="0">
                <a:hlinkClick r:id="rId3"/>
              </a:rPr>
              <a:t>http://www.vsas.fvs.upjs.sk/files/25_vsas_2017_02-asopis-1_2018_final.pdf</a:t>
            </a:r>
            <a:endParaRPr lang="sk-SK" sz="1400" i="1" dirty="0" smtClean="0"/>
          </a:p>
          <a:p>
            <a:endParaRPr lang="sk-SK" sz="1400" dirty="0"/>
          </a:p>
        </p:txBody>
      </p:sp>
    </p:spTree>
    <p:extLst>
      <p:ext uri="{BB962C8B-B14F-4D97-AF65-F5344CB8AC3E}">
        <p14:creationId xmlns:p14="http://schemas.microsoft.com/office/powerpoint/2010/main" val="91161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539552" y="836712"/>
            <a:ext cx="8229600" cy="4525963"/>
          </a:xfrm>
        </p:spPr>
        <p:txBody>
          <a:bodyPr>
            <a:noAutofit/>
          </a:bodyPr>
          <a:lstStyle/>
          <a:p>
            <a:pPr marL="0" indent="0">
              <a:buNone/>
            </a:pPr>
            <a:r>
              <a:rPr lang="sk-SK" sz="2200" i="1" dirty="0" smtClean="0"/>
              <a:t>Každý človek sa počas svojho života dostane do konfliktných situácií. Aby sme sa vedeli správne zachovať, musíme byť na ne pripravení. Mali by sme vedieť predpokladať ako sa v danej situácii zachová druhá osoba, čo prebieha v jej mysli. Riešenie konfliktov je našou každodennou výzvou i dôvodom na depresiu. Väčšinou si vážnosť riešenia konfliktov uvedomujeme, až keď sa stretneme s ich najvypuklejšou formou – násilím. Preto je potrebné o tomto probléme hovoriť, aby sme sa vedeli vyhnúť takýmto formám riešenia rozporov medzi ľuďmi. </a:t>
            </a:r>
          </a:p>
          <a:p>
            <a:pPr marL="0" indent="0">
              <a:buNone/>
            </a:pPr>
            <a:r>
              <a:rPr lang="sk-SK" sz="2200" i="1" dirty="0" smtClean="0"/>
              <a:t>Definícií a pohľadov na konflikt je niekoľko – odlišne sa na tento problém pozerá psychológia, ktorú zaujíma, čo sa deje v človeku. Inak sa konfliktom zaoberá sociológia. </a:t>
            </a:r>
          </a:p>
          <a:p>
            <a:pPr marL="0" indent="0">
              <a:buNone/>
            </a:pPr>
            <a:r>
              <a:rPr lang="sk-SK" sz="2200" i="1" dirty="0" smtClean="0"/>
              <a:t>Konflikt treba vždy chápať ako nedorozumenie medzi ľuďmi.</a:t>
            </a:r>
            <a:endParaRPr lang="sk-SK" sz="2200" i="1" dirty="0"/>
          </a:p>
        </p:txBody>
      </p:sp>
    </p:spTree>
    <p:extLst>
      <p:ext uri="{BB962C8B-B14F-4D97-AF65-F5344CB8AC3E}">
        <p14:creationId xmlns:p14="http://schemas.microsoft.com/office/powerpoint/2010/main" val="379709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a:bodyPr>
          <a:lstStyle/>
          <a:p>
            <a:pPr algn="l"/>
            <a:r>
              <a:rPr lang="sk-SK" sz="3600" b="1" i="1" dirty="0" smtClean="0"/>
              <a:t>Definícia a typy konfliktu:</a:t>
            </a:r>
            <a:endParaRPr lang="sk-SK" sz="3600" b="1" i="1" dirty="0"/>
          </a:p>
        </p:txBody>
      </p:sp>
      <p:sp>
        <p:nvSpPr>
          <p:cNvPr id="3" name="Zástupný symbol obsahu 2"/>
          <p:cNvSpPr>
            <a:spLocks noGrp="1"/>
          </p:cNvSpPr>
          <p:nvPr>
            <p:ph idx="1"/>
          </p:nvPr>
        </p:nvSpPr>
        <p:spPr/>
        <p:txBody>
          <a:bodyPr>
            <a:normAutofit fontScale="47500" lnSpcReduction="20000"/>
          </a:bodyPr>
          <a:lstStyle/>
          <a:p>
            <a:pPr marL="0" indent="0">
              <a:buNone/>
            </a:pPr>
            <a:r>
              <a:rPr lang="sk-SK" i="1" dirty="0" smtClean="0"/>
              <a:t>Slovo konflikt pochádza z latinského slova </a:t>
            </a:r>
            <a:r>
              <a:rPr lang="sk-SK" i="1" dirty="0" err="1" smtClean="0"/>
              <a:t>confligere</a:t>
            </a:r>
            <a:r>
              <a:rPr lang="sk-SK" i="1" dirty="0" smtClean="0"/>
              <a:t> a znamená zrážka. </a:t>
            </a:r>
            <a:r>
              <a:rPr lang="sk-SK" i="1" dirty="0" err="1" smtClean="0"/>
              <a:t>Confligere</a:t>
            </a:r>
            <a:r>
              <a:rPr lang="sk-SK" i="1" dirty="0" smtClean="0"/>
              <a:t> sa skladá z dvoch častí: predpony </a:t>
            </a:r>
            <a:r>
              <a:rPr lang="sk-SK" i="1" dirty="0" err="1" smtClean="0"/>
              <a:t>con</a:t>
            </a:r>
            <a:r>
              <a:rPr lang="sk-SK" i="1" dirty="0" smtClean="0"/>
              <a:t>, ktorá naznačuje, že ide o vzájomné stretnutie dvoch alebo viacerých účastníkov a nie o záležitosť jednej strany. </a:t>
            </a:r>
            <a:r>
              <a:rPr lang="sk-SK" i="1" dirty="0" err="1" smtClean="0"/>
              <a:t>Fligere</a:t>
            </a:r>
            <a:r>
              <a:rPr lang="sk-SK" i="1" dirty="0" smtClean="0"/>
              <a:t> znamená udrieť. Slovo konflikt existuje v takmer rovnakej podobe vo všetkých európskych jazykoch. V rovnakom pravopisnom tvare existuje nielen v češtine, ale aj v slovenčine, poľštine, bulharčine, ruštine.</a:t>
            </a:r>
          </a:p>
          <a:p>
            <a:pPr marL="0" indent="0">
              <a:buNone/>
            </a:pPr>
            <a:r>
              <a:rPr lang="sk-SK" i="1" dirty="0" smtClean="0"/>
              <a:t>Konflikt sa dá jednoducho vysvetliť ako zrážka odlišných názorov, záujmov... kto je osoba, s ktorou sa dostávame do konfliktu takto: ,,Kto je mojím rivalom? Ten, kto mi chce vziať vodu, kto mi chce vypáliť rybník, kto sa chce so mnou stretnúť, merať, bojovať, dostať sa predo mňa, kto chce so mnou súperiť a dosiahnuť tých cieľov, pozícií, výhod, pôct, slávy...,ktoré chcem ja dosiahnuť, kto sa ma snaží predbehnúť, poraziť, pretromfnúť, odstrániť z cesty a podobne. Opakom je spoločník, partner. </a:t>
            </a:r>
          </a:p>
          <a:p>
            <a:pPr marL="0" indent="0">
              <a:buNone/>
            </a:pPr>
            <a:r>
              <a:rPr lang="sk-SK" i="1" dirty="0" smtClean="0"/>
              <a:t>Bez konfliktov si život snáď ani nevieme predstaviť. Priznajme si to. Pravdepodobne by nám niektorým už po určitom čase začal prekážať fakt, že každý človek by bol ústretový, srdečný, ochotný vždy pomôcť a poradiť a na svete by bol skutočný raj. Konflikty patria jednoducho k životu, či už chceme alebo nie. Avšak nedostatočné uvedomenie si dôsledkov nášho konania a správania vedie k </a:t>
            </a:r>
            <a:r>
              <a:rPr lang="sk-SK" i="1" dirty="0" err="1" smtClean="0"/>
              <a:t>častokrát</a:t>
            </a:r>
            <a:r>
              <a:rPr lang="sk-SK" i="1" dirty="0" smtClean="0"/>
              <a:t> zložitým a dlhým riešeniam problému. Pričom môže ísť často o jednoduchú vec a stačilo by vedieť pravidlá správneho riešenia konfliktov a hlavne asertivity. </a:t>
            </a:r>
          </a:p>
          <a:p>
            <a:pPr marL="0" indent="0">
              <a:buNone/>
            </a:pPr>
            <a:r>
              <a:rPr lang="sk-SK" i="1" dirty="0" smtClean="0"/>
              <a:t>Konflikty však netreba odsudzovať a vnímať ich ako niečo vyslovene negatívne, čo si aj mnohí myslíme. Aj keď svojím významom tento termín nemá pozitívny prízvuk: </a:t>
            </a:r>
            <a:r>
              <a:rPr lang="sk-SK" i="1" dirty="0" err="1" smtClean="0"/>
              <a:t>nesúhlad</a:t>
            </a:r>
            <a:r>
              <a:rPr lang="sk-SK" i="1" dirty="0" smtClean="0"/>
              <a:t>, disharmóniu ako opak harmónie a </a:t>
            </a:r>
            <a:r>
              <a:rPr lang="sk-SK" i="1" dirty="0" err="1" smtClean="0"/>
              <a:t>súhladu</a:t>
            </a:r>
            <a:r>
              <a:rPr lang="sk-SK" i="1" dirty="0" smtClean="0"/>
              <a:t>. Konflikty majú v našom živote mnoho psychologických aspektov. A preto ich treba roztriediť.</a:t>
            </a:r>
            <a:endParaRPr lang="sk-SK" i="1" dirty="0"/>
          </a:p>
        </p:txBody>
      </p:sp>
    </p:spTree>
    <p:extLst>
      <p:ext uri="{BB962C8B-B14F-4D97-AF65-F5344CB8AC3E}">
        <p14:creationId xmlns:p14="http://schemas.microsoft.com/office/powerpoint/2010/main" val="591402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600" b="1" i="1" dirty="0" smtClean="0"/>
              <a:t>Typy konfliktov:</a:t>
            </a:r>
            <a:endParaRPr lang="sk-SK" sz="3600" b="1" i="1" dirty="0"/>
          </a:p>
        </p:txBody>
      </p:sp>
      <p:sp>
        <p:nvSpPr>
          <p:cNvPr id="3" name="Zástupný symbol obsahu 2"/>
          <p:cNvSpPr>
            <a:spLocks noGrp="1"/>
          </p:cNvSpPr>
          <p:nvPr>
            <p:ph idx="1"/>
          </p:nvPr>
        </p:nvSpPr>
        <p:spPr/>
        <p:txBody>
          <a:bodyPr>
            <a:normAutofit/>
          </a:bodyPr>
          <a:lstStyle/>
          <a:p>
            <a:r>
              <a:rPr lang="sk-SK" sz="2800" i="1" dirty="0" smtClean="0"/>
              <a:t>Pri určovaní druhov konfliktu sa často používajú dva termíny latinského pôvodu. Hovoríme o </a:t>
            </a:r>
            <a:r>
              <a:rPr lang="sk-SK" sz="2800" b="1" i="1" dirty="0" err="1" smtClean="0"/>
              <a:t>intrapersonálnych</a:t>
            </a:r>
            <a:r>
              <a:rPr lang="sk-SK" sz="2800" b="1" i="1" dirty="0" smtClean="0"/>
              <a:t> a interpersonálnych </a:t>
            </a:r>
            <a:r>
              <a:rPr lang="sk-SK" sz="2800" i="1" dirty="0" smtClean="0"/>
              <a:t>konfliktoch.</a:t>
            </a:r>
          </a:p>
          <a:p>
            <a:r>
              <a:rPr lang="sk-SK" sz="2800" b="1" i="1" dirty="0" err="1" smtClean="0"/>
              <a:t>Intrapersonálne</a:t>
            </a:r>
            <a:r>
              <a:rPr lang="sk-SK" sz="2800" b="1" i="1" dirty="0" smtClean="0"/>
              <a:t> konflikty </a:t>
            </a:r>
            <a:r>
              <a:rPr lang="sk-SK" sz="2800" i="1" dirty="0" smtClean="0"/>
              <a:t>sú vnútorné, naše osobné konflikty. </a:t>
            </a:r>
          </a:p>
          <a:p>
            <a:r>
              <a:rPr lang="sk-SK" sz="2800" b="1" i="1" dirty="0" smtClean="0"/>
              <a:t>Interpersonálne konflikty </a:t>
            </a:r>
            <a:r>
              <a:rPr lang="sk-SK" sz="2800" i="1" dirty="0" smtClean="0"/>
              <a:t>sú konflikty medzi dvomi ľuďmi. </a:t>
            </a:r>
            <a:endParaRPr lang="sk-SK" sz="2800" i="1" dirty="0"/>
          </a:p>
        </p:txBody>
      </p:sp>
    </p:spTree>
    <p:extLst>
      <p:ext uri="{BB962C8B-B14F-4D97-AF65-F5344CB8AC3E}">
        <p14:creationId xmlns:p14="http://schemas.microsoft.com/office/powerpoint/2010/main" val="11861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48680"/>
            <a:ext cx="8229600" cy="5577483"/>
          </a:xfrm>
        </p:spPr>
        <p:txBody>
          <a:bodyPr>
            <a:normAutofit lnSpcReduction="10000"/>
          </a:bodyPr>
          <a:lstStyle/>
          <a:p>
            <a:pPr marL="0" indent="0">
              <a:buNone/>
            </a:pPr>
            <a:r>
              <a:rPr lang="sk-SK" sz="2800" b="1" i="1" dirty="0" smtClean="0"/>
              <a:t>Existuje aj delenie konfliktov podľa počtu zúčastnených osôb. Psychológovia ich rozdelili do štyroch skupín: </a:t>
            </a:r>
          </a:p>
          <a:p>
            <a:r>
              <a:rPr lang="sk-SK" b="1" i="1" dirty="0" smtClean="0"/>
              <a:t>1) interpersonálne konflikty </a:t>
            </a:r>
            <a:r>
              <a:rPr lang="sk-SK" i="1" dirty="0" smtClean="0"/>
              <a:t>- sú to konflikty medzi dvomi ľuďmi,</a:t>
            </a:r>
          </a:p>
          <a:p>
            <a:r>
              <a:rPr lang="sk-SK" b="1" i="1" dirty="0" smtClean="0"/>
              <a:t>2) </a:t>
            </a:r>
            <a:r>
              <a:rPr lang="sk-SK" b="1" i="1" dirty="0" err="1" smtClean="0"/>
              <a:t>intrapersonálne</a:t>
            </a:r>
            <a:r>
              <a:rPr lang="sk-SK" b="1" i="1" dirty="0" smtClean="0"/>
              <a:t> konflikty </a:t>
            </a:r>
            <a:r>
              <a:rPr lang="sk-SK" i="1" dirty="0" smtClean="0"/>
              <a:t>- sú to naše osobné, vnútorné konflikty,</a:t>
            </a:r>
          </a:p>
          <a:p>
            <a:r>
              <a:rPr lang="sk-SK" b="1" i="1" dirty="0" smtClean="0"/>
              <a:t>3) skupinové konflikty </a:t>
            </a:r>
            <a:r>
              <a:rPr lang="sk-SK" i="1" dirty="0" smtClean="0"/>
              <a:t>- konflikty, ktoré sa vyskytujú vnútri danej skupiny ľudí, </a:t>
            </a:r>
          </a:p>
          <a:p>
            <a:r>
              <a:rPr lang="sk-SK" b="1" i="1" dirty="0" smtClean="0"/>
              <a:t>4) </a:t>
            </a:r>
            <a:r>
              <a:rPr lang="sk-SK" b="1" i="1" dirty="0" err="1" smtClean="0"/>
              <a:t>medziskupinové</a:t>
            </a:r>
            <a:r>
              <a:rPr lang="sk-SK" b="1" i="1" dirty="0" smtClean="0"/>
              <a:t> konflikty </a:t>
            </a:r>
            <a:r>
              <a:rPr lang="sk-SK" i="1" dirty="0" smtClean="0"/>
              <a:t>- konflikty medzi dvomi skupinami ľudí. </a:t>
            </a:r>
            <a:endParaRPr lang="sk-SK" i="1" dirty="0"/>
          </a:p>
        </p:txBody>
      </p:sp>
    </p:spTree>
    <p:extLst>
      <p:ext uri="{BB962C8B-B14F-4D97-AF65-F5344CB8AC3E}">
        <p14:creationId xmlns:p14="http://schemas.microsoft.com/office/powerpoint/2010/main" val="259843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67544" y="332656"/>
            <a:ext cx="8280920" cy="5832648"/>
          </a:xfrm>
        </p:spPr>
        <p:txBody>
          <a:bodyPr>
            <a:normAutofit/>
          </a:bodyPr>
          <a:lstStyle/>
          <a:p>
            <a:pPr marL="0" indent="0">
              <a:buNone/>
            </a:pPr>
            <a:r>
              <a:rPr lang="sk-SK" sz="2800" b="1" i="1" dirty="0" smtClean="0"/>
              <a:t>Interpersonálne konflikty Definovali sme si ich ako konflikty medzi dvomi ľuďmi. Aj tento druh konfliktov má svoje členenie: </a:t>
            </a:r>
          </a:p>
          <a:p>
            <a:pPr marL="0" indent="0">
              <a:buNone/>
            </a:pPr>
            <a:endParaRPr lang="sk-SK" sz="2800" b="1" i="1" dirty="0" smtClean="0"/>
          </a:p>
          <a:p>
            <a:r>
              <a:rPr lang="sk-SK" i="1" dirty="0" smtClean="0"/>
              <a:t>1.Konflikty predstáv</a:t>
            </a:r>
          </a:p>
          <a:p>
            <a:r>
              <a:rPr lang="sk-SK" i="1" dirty="0" smtClean="0"/>
              <a:t>2.Konflikty názorov </a:t>
            </a:r>
          </a:p>
          <a:p>
            <a:r>
              <a:rPr lang="sk-SK" i="1" dirty="0" smtClean="0"/>
              <a:t>3.Konflikty postojov </a:t>
            </a:r>
          </a:p>
          <a:p>
            <a:r>
              <a:rPr lang="sk-SK" i="1" dirty="0" smtClean="0"/>
              <a:t>4.Konflikty záujmov</a:t>
            </a:r>
            <a:endParaRPr lang="sk-SK" i="1" dirty="0"/>
          </a:p>
        </p:txBody>
      </p:sp>
    </p:spTree>
    <p:extLst>
      <p:ext uri="{BB962C8B-B14F-4D97-AF65-F5344CB8AC3E}">
        <p14:creationId xmlns:p14="http://schemas.microsoft.com/office/powerpoint/2010/main" val="131072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60648"/>
            <a:ext cx="8229600" cy="5865515"/>
          </a:xfrm>
        </p:spPr>
        <p:txBody>
          <a:bodyPr>
            <a:normAutofit/>
          </a:bodyPr>
          <a:lstStyle/>
          <a:p>
            <a:pPr marL="0" indent="0">
              <a:buNone/>
            </a:pPr>
            <a:r>
              <a:rPr lang="sk-SK" sz="2800" b="1" i="1" dirty="0" err="1" smtClean="0"/>
              <a:t>Intrapersonálne</a:t>
            </a:r>
            <a:r>
              <a:rPr lang="sk-SK" sz="2800" b="1" i="1" dirty="0" smtClean="0"/>
              <a:t> konflikty Sú to naše osobné, vnútorné konflikty. Kvôli správnemu určeniu tohto druhu konfliktov, aj tu je na mieste členenie:</a:t>
            </a:r>
          </a:p>
          <a:p>
            <a:pPr marL="0" indent="0">
              <a:buNone/>
            </a:pPr>
            <a:endParaRPr lang="sk-SK" i="1" dirty="0"/>
          </a:p>
          <a:p>
            <a:r>
              <a:rPr lang="sk-SK" i="1" dirty="0" smtClean="0"/>
              <a:t>1.Konflikty predstáv</a:t>
            </a:r>
            <a:endParaRPr lang="sk-SK" i="1" dirty="0"/>
          </a:p>
          <a:p>
            <a:r>
              <a:rPr lang="sk-SK" i="1" dirty="0" smtClean="0"/>
              <a:t>2.Konflikty názorov</a:t>
            </a:r>
            <a:endParaRPr lang="sk-SK" i="1" dirty="0"/>
          </a:p>
          <a:p>
            <a:r>
              <a:rPr lang="sk-SK" i="1" dirty="0" smtClean="0"/>
              <a:t>3.Konflikty postojov</a:t>
            </a:r>
            <a:endParaRPr lang="sk-SK" i="1" dirty="0"/>
          </a:p>
        </p:txBody>
      </p:sp>
    </p:spTree>
    <p:extLst>
      <p:ext uri="{BB962C8B-B14F-4D97-AF65-F5344CB8AC3E}">
        <p14:creationId xmlns:p14="http://schemas.microsoft.com/office/powerpoint/2010/main" val="169547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600" b="1" i="1" dirty="0" smtClean="0"/>
              <a:t>Fázy konfliktov</a:t>
            </a:r>
            <a:endParaRPr lang="sk-SK" sz="3600" b="1" i="1" dirty="0"/>
          </a:p>
        </p:txBody>
      </p:sp>
      <p:sp>
        <p:nvSpPr>
          <p:cNvPr id="3" name="Zástupný symbol obsahu 2"/>
          <p:cNvSpPr>
            <a:spLocks noGrp="1"/>
          </p:cNvSpPr>
          <p:nvPr>
            <p:ph idx="1"/>
          </p:nvPr>
        </p:nvSpPr>
        <p:spPr/>
        <p:txBody>
          <a:bodyPr>
            <a:normAutofit fontScale="70000" lnSpcReduction="20000"/>
          </a:bodyPr>
          <a:lstStyle/>
          <a:p>
            <a:r>
              <a:rPr lang="sk-SK" b="1" i="1" dirty="0" smtClean="0"/>
              <a:t>1. fáza </a:t>
            </a:r>
            <a:r>
              <a:rPr lang="sk-SK" i="1" dirty="0" smtClean="0"/>
              <a:t>- Príznaky konfliktu Konflikt je málo jasný, nie je definovaný, prejavuje sa vo vonkajšom správaní účastníkov (podráždenie, nervozita, zvýšenie hlasu). Niekedy sa predčasne obávame vecí, ktoré ešte nenastali. Preto je dobré otvorene komunikovať. Otvorenou komunikáciou môžeme veci výrazne ovplyvniť v náš prospech. Objavujú sa prvé emocionálne prejavy – napätie, strach, hnev, neistota. </a:t>
            </a:r>
          </a:p>
          <a:p>
            <a:r>
              <a:rPr lang="sk-SK" b="1" i="1" dirty="0" smtClean="0"/>
              <a:t>Kognitívne prejavy </a:t>
            </a:r>
            <a:r>
              <a:rPr lang="sk-SK" i="1" dirty="0" smtClean="0"/>
              <a:t>– rozmýšľanie o situácii, preberanie všetkých možných predstáv, čo sa nastane ďalej.</a:t>
            </a:r>
          </a:p>
          <a:p>
            <a:r>
              <a:rPr lang="sk-SK" i="1" dirty="0" smtClean="0"/>
              <a:t> </a:t>
            </a:r>
            <a:r>
              <a:rPr lang="sk-SK" b="1" i="1" dirty="0" smtClean="0"/>
              <a:t>Fyzické prejavy</a:t>
            </a:r>
            <a:r>
              <a:rPr lang="sk-SK" i="1" dirty="0" smtClean="0"/>
              <a:t> – bolenie brucha, stiahnuté hrdlo, zrýchlený tep,      zvýšený tlak. Fyzické, emocionálne a kognitívne signály, že sa niečo nepríjemného deje, nám oznamujú, že sme sa dostali do konfliktu. </a:t>
            </a:r>
          </a:p>
          <a:p>
            <a:r>
              <a:rPr lang="sk-SK" b="1" i="1" dirty="0" smtClean="0"/>
              <a:t>Spôsoby riešenia: </a:t>
            </a:r>
            <a:r>
              <a:rPr lang="sk-SK" i="1" dirty="0" smtClean="0"/>
              <a:t>uvedomiť si, čo sa deje, čo mi prekáža na správaní druhého človeka, aké sú moje potreby a aké to vo mne vyvoláva pocity.</a:t>
            </a:r>
            <a:endParaRPr lang="sk-SK" i="1" dirty="0"/>
          </a:p>
        </p:txBody>
      </p:sp>
    </p:spTree>
    <p:extLst>
      <p:ext uri="{BB962C8B-B14F-4D97-AF65-F5344CB8AC3E}">
        <p14:creationId xmlns:p14="http://schemas.microsoft.com/office/powerpoint/2010/main" val="2448698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76672"/>
            <a:ext cx="8229600" cy="5649491"/>
          </a:xfrm>
        </p:spPr>
        <p:txBody>
          <a:bodyPr>
            <a:normAutofit/>
          </a:bodyPr>
          <a:lstStyle/>
          <a:p>
            <a:r>
              <a:rPr lang="sk-SK" sz="2200" b="1" i="1" dirty="0" smtClean="0"/>
              <a:t>2. fáza </a:t>
            </a:r>
            <a:r>
              <a:rPr lang="sk-SK" sz="2200" i="1" dirty="0" smtClean="0"/>
              <a:t>- Otvorenie konfliktu Dochádza k nemu, keď druhá strana zareaguje s nevôľou, verbálne a kriticky a začne chladný rozhovor (čo to robíš? prekážaš mi) protichodné názory sú vyslovené, verejné priznanie sporu, ale ešte nedochádza k riešeniu. Fáza, v ktorej sú schopné obe strany vlastnými silami konflikt vyriešiť. Jedna zo strán povie nahlas, čo si o tom myslí, čo prežíva, čo ju hnevá, čo jej prekáža, povie svoj názor, kritiku. Povie, čo chce získať, otvorí spor tým, že povie svoje požiadavky, záujmy, pritom negatívne emócie stúpnu, lebo ide do otvoreného sporu s druhou osobou, čo samo o sebe je nepríjemná vec. </a:t>
            </a:r>
          </a:p>
          <a:p>
            <a:pPr marL="0" indent="0">
              <a:buNone/>
            </a:pPr>
            <a:endParaRPr lang="sk-SK" sz="2200" i="1" dirty="0" smtClean="0"/>
          </a:p>
          <a:p>
            <a:r>
              <a:rPr lang="sk-SK" sz="2200" b="1" i="1" dirty="0" smtClean="0"/>
              <a:t>Spôsob riešenia: </a:t>
            </a:r>
            <a:r>
              <a:rPr lang="sk-SK" sz="2200" i="1" dirty="0" smtClean="0"/>
              <a:t>Pomenovať konflikt slušnou formou – povedať o svojich citoch, záujmoch, pomenovať správanie, ktoré nám u druhej strany prekáža – vyjednávať a dávať návrhy na spôsoby riešenia prijateľné aj pre opačnú stranu, byť zrozumiteľný a dôveryhodný a prejavovať porozumenie druhej strane. </a:t>
            </a:r>
            <a:endParaRPr lang="sk-SK" sz="2200" i="1" dirty="0"/>
          </a:p>
        </p:txBody>
      </p:sp>
    </p:spTree>
    <p:extLst>
      <p:ext uri="{BB962C8B-B14F-4D97-AF65-F5344CB8AC3E}">
        <p14:creationId xmlns:p14="http://schemas.microsoft.com/office/powerpoint/2010/main" val="3555699973"/>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1922</Words>
  <Application>Microsoft Office PowerPoint</Application>
  <PresentationFormat>Prezentácia na obrazovke (4:3)</PresentationFormat>
  <Paragraphs>82</Paragraphs>
  <Slides>18</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18</vt:i4>
      </vt:variant>
    </vt:vector>
  </HeadingPairs>
  <TitlesOfParts>
    <vt:vector size="21" baseType="lpstr">
      <vt:lpstr>Arial</vt:lpstr>
      <vt:lpstr>Calibri</vt:lpstr>
      <vt:lpstr>Motív Office</vt:lpstr>
      <vt:lpstr>Sociálne konflikty a ich stratégie</vt:lpstr>
      <vt:lpstr>Prezentácia programu PowerPoint</vt:lpstr>
      <vt:lpstr>Definícia a typy konfliktu:</vt:lpstr>
      <vt:lpstr>Typy konfliktov:</vt:lpstr>
      <vt:lpstr>Prezentácia programu PowerPoint</vt:lpstr>
      <vt:lpstr>Prezentácia programu PowerPoint</vt:lpstr>
      <vt:lpstr>Prezentácia programu PowerPoint</vt:lpstr>
      <vt:lpstr>Fázy konfliktov</vt:lpstr>
      <vt:lpstr>Prezentácia programu PowerPoint</vt:lpstr>
      <vt:lpstr>Prezentácia programu PowerPoint</vt:lpstr>
      <vt:lpstr>Prezentácia programu PowerPoint</vt:lpstr>
      <vt:lpstr>Prezentácia programu PowerPoint</vt:lpstr>
      <vt:lpstr>Prezentácia programu PowerPoint</vt:lpstr>
      <vt:lpstr>Spôsoby riešenia konfliktov</vt:lpstr>
      <vt:lpstr>Prezentácia programu PowerPoint</vt:lpstr>
      <vt:lpstr>Prezentácia programu PowerPoint</vt:lpstr>
      <vt:lpstr>Ďakujem za pozornosť!</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Sociálne konflikty a ich strategie</dc:title>
  <dc:creator>denka</dc:creator>
  <cp:lastModifiedBy>ssus</cp:lastModifiedBy>
  <cp:revision>6</cp:revision>
  <dcterms:created xsi:type="dcterms:W3CDTF">2021-01-22T16:48:38Z</dcterms:created>
  <dcterms:modified xsi:type="dcterms:W3CDTF">2021-02-03T10:26:08Z</dcterms:modified>
</cp:coreProperties>
</file>