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6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75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85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7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20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85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75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34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44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62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96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97916-C96E-45F1-977A-8D94562DFC4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52F0A-B5E5-4F96-8827-485AF7233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Obec" TargetMode="External"/><Relationship Id="rId2" Type="http://schemas.openxmlformats.org/officeDocument/2006/relationships/hyperlink" Target="https://sk.wikipedia.org/wiki/Miestna_%C3%BAzemn%C3%A1_samospr%C3%A1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Vy%C5%A1%C5%A1%C3%AD_%C3%BAzemn%C3%BD_celok" TargetMode="External"/><Relationship Id="rId5" Type="http://schemas.openxmlformats.org/officeDocument/2006/relationships/hyperlink" Target="https://sk.wikipedia.org/w/index.php?title=Region%C3%A1lna_%C3%BAzemn%C3%A1_samospr%C3%A1va&amp;action=edit&amp;redlink=1" TargetMode="External"/><Relationship Id="rId4" Type="http://schemas.openxmlformats.org/officeDocument/2006/relationships/hyperlink" Target="https://sk.wikipedia.org/wiki/Mesto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5" y="3014356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REGIONÁLNA  SPRÁVA  A  SAMOSPRÁVA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65965" y="4408099"/>
            <a:ext cx="6831673" cy="1086237"/>
          </a:xfrm>
        </p:spPr>
        <p:txBody>
          <a:bodyPr/>
          <a:lstStyle/>
          <a:p>
            <a:r>
              <a:rPr lang="sk-SK" dirty="0" smtClean="0"/>
              <a:t>Katarína Záhorcová III.A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87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>
            <a:normAutofit fontScale="90000"/>
          </a:bodyPr>
          <a:lstStyle/>
          <a:p>
            <a:r>
              <a:rPr lang="sk-SK" sz="6000" b="1" dirty="0" smtClean="0"/>
              <a:t>POVINNOSTI  OBYVATEĽOV</a:t>
            </a:r>
            <a:endParaRPr lang="en-US" sz="60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397726"/>
            <a:ext cx="9601200" cy="454587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- </a:t>
            </a:r>
            <a:r>
              <a:rPr lang="en-US" sz="3600" dirty="0" err="1"/>
              <a:t>zúčastňovať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nákladoch</a:t>
            </a:r>
            <a:r>
              <a:rPr lang="en-US" sz="3600" dirty="0"/>
              <a:t> </a:t>
            </a:r>
            <a:r>
              <a:rPr lang="en-US" sz="3600" dirty="0" err="1"/>
              <a:t>obce</a:t>
            </a:r>
            <a:r>
              <a:rPr lang="en-US" sz="3600" dirty="0"/>
              <a:t> (</a:t>
            </a:r>
            <a:r>
              <a:rPr lang="en-US" sz="3600" dirty="0" err="1"/>
              <a:t>platenie</a:t>
            </a:r>
            <a:r>
              <a:rPr lang="en-US" sz="3600" dirty="0"/>
              <a:t> </a:t>
            </a:r>
            <a:r>
              <a:rPr lang="en-US" sz="3600" dirty="0" err="1"/>
              <a:t>rôznych</a:t>
            </a:r>
            <a:r>
              <a:rPr lang="en-US" sz="3600" dirty="0"/>
              <a:t> </a:t>
            </a:r>
            <a:r>
              <a:rPr lang="en-US" sz="3600" dirty="0" err="1"/>
              <a:t>daní</a:t>
            </a:r>
            <a:r>
              <a:rPr lang="en-US" sz="3600" dirty="0"/>
              <a:t>)</a:t>
            </a:r>
          </a:p>
          <a:p>
            <a:pPr marL="0" indent="0">
              <a:buNone/>
            </a:pPr>
            <a:r>
              <a:rPr lang="en-US" sz="3600" dirty="0"/>
              <a:t>- </a:t>
            </a:r>
            <a:r>
              <a:rPr lang="en-US" sz="3600" dirty="0" err="1"/>
              <a:t>dodržiavať</a:t>
            </a:r>
            <a:r>
              <a:rPr lang="en-US" sz="3600" dirty="0"/>
              <a:t> </a:t>
            </a:r>
            <a:r>
              <a:rPr lang="en-US" sz="3600" dirty="0" err="1"/>
              <a:t>predpisy</a:t>
            </a:r>
            <a:r>
              <a:rPr lang="en-US" sz="3600" dirty="0"/>
              <a:t> </a:t>
            </a:r>
            <a:r>
              <a:rPr lang="en-US" sz="3600" dirty="0" err="1"/>
              <a:t>obce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- </a:t>
            </a:r>
            <a:r>
              <a:rPr lang="en-US" sz="3600" dirty="0" err="1"/>
              <a:t>zveľaďovať</a:t>
            </a:r>
            <a:r>
              <a:rPr lang="en-US" sz="3600" dirty="0"/>
              <a:t> </a:t>
            </a:r>
            <a:r>
              <a:rPr lang="en-US" sz="3600" dirty="0" err="1"/>
              <a:t>prostredie</a:t>
            </a:r>
            <a:r>
              <a:rPr lang="en-US" sz="3600" dirty="0"/>
              <a:t> </a:t>
            </a:r>
            <a:r>
              <a:rPr lang="en-US" sz="3600" dirty="0" err="1"/>
              <a:t>obce</a:t>
            </a:r>
            <a:r>
              <a:rPr lang="en-US" sz="3600" dirty="0"/>
              <a:t>, </a:t>
            </a:r>
            <a:r>
              <a:rPr lang="en-US" sz="3600" dirty="0" err="1"/>
              <a:t>pomáhať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udržiavaní</a:t>
            </a:r>
            <a:r>
              <a:rPr lang="en-US" sz="3600" dirty="0"/>
              <a:t> </a:t>
            </a:r>
            <a:r>
              <a:rPr lang="en-US" sz="3600" dirty="0" err="1"/>
              <a:t>poriadku</a:t>
            </a:r>
            <a:r>
              <a:rPr lang="en-US" sz="3600" dirty="0"/>
              <a:t>, a pod.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8660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7"/>
          </a:xfrm>
        </p:spPr>
        <p:txBody>
          <a:bodyPr>
            <a:noAutofit/>
          </a:bodyPr>
          <a:lstStyle/>
          <a:p>
            <a:r>
              <a:rPr lang="sk-SK" sz="6000" b="1" dirty="0" smtClean="0"/>
              <a:t/>
            </a:r>
            <a:br>
              <a:rPr lang="sk-SK" sz="6000" b="1" dirty="0" smtClean="0"/>
            </a:br>
            <a:r>
              <a:rPr lang="en-US" sz="6000" b="1" dirty="0" err="1" smtClean="0"/>
              <a:t>Orgány</a:t>
            </a:r>
            <a:r>
              <a:rPr lang="en-US" sz="6000" dirty="0" smtClean="0"/>
              <a:t> </a:t>
            </a:r>
            <a:r>
              <a:rPr lang="en-US" sz="6000" b="1" dirty="0" err="1"/>
              <a:t>samosprávy</a:t>
            </a:r>
            <a:r>
              <a:rPr lang="en-US" sz="6000" b="1" dirty="0"/>
              <a:t>: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15291"/>
            <a:ext cx="10134600" cy="4237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1, </a:t>
            </a:r>
            <a:r>
              <a:rPr lang="en-US" sz="3600" b="1" dirty="0" err="1"/>
              <a:t>obecné</a:t>
            </a:r>
            <a:r>
              <a:rPr lang="en-US" sz="3600" b="1" dirty="0"/>
              <a:t> </a:t>
            </a:r>
            <a:r>
              <a:rPr lang="en-US" sz="3600" b="1" dirty="0" err="1"/>
              <a:t>zastupiteľstvo</a:t>
            </a:r>
            <a:r>
              <a:rPr lang="en-US" sz="3600" dirty="0"/>
              <a:t> – je to </a:t>
            </a:r>
            <a:r>
              <a:rPr lang="en-US" sz="3600" dirty="0" err="1"/>
              <a:t>najdôležitejší</a:t>
            </a:r>
            <a:r>
              <a:rPr lang="en-US" sz="3600" dirty="0"/>
              <a:t> </a:t>
            </a:r>
            <a:r>
              <a:rPr lang="en-US" sz="3600" dirty="0" err="1"/>
              <a:t>orgán</a:t>
            </a:r>
            <a:r>
              <a:rPr lang="en-US" sz="3600" dirty="0"/>
              <a:t> </a:t>
            </a:r>
            <a:r>
              <a:rPr lang="en-US" sz="3600" dirty="0" err="1"/>
              <a:t>obce</a:t>
            </a:r>
            <a:r>
              <a:rPr lang="en-US" sz="3600" dirty="0"/>
              <a:t>, </a:t>
            </a:r>
            <a:r>
              <a:rPr lang="en-US" sz="3600" dirty="0" err="1"/>
              <a:t>ktorý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skladá</a:t>
            </a:r>
            <a:r>
              <a:rPr lang="en-US" sz="3600" dirty="0"/>
              <a:t> z </a:t>
            </a:r>
            <a:r>
              <a:rPr lang="en-US" sz="3600" dirty="0" err="1"/>
              <a:t>poslancov</a:t>
            </a:r>
            <a:r>
              <a:rPr lang="en-US" sz="3600" dirty="0"/>
              <a:t>, </a:t>
            </a:r>
            <a:r>
              <a:rPr lang="en-US" sz="3600" dirty="0" err="1"/>
              <a:t>ktorých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občania</a:t>
            </a:r>
            <a:r>
              <a:rPr lang="en-US" sz="3600" dirty="0"/>
              <a:t> </a:t>
            </a:r>
            <a:r>
              <a:rPr lang="en-US" sz="3600" dirty="0" err="1"/>
              <a:t>zvolili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voľbách</a:t>
            </a:r>
            <a:r>
              <a:rPr lang="en-US" sz="3600" dirty="0"/>
              <a:t> do </a:t>
            </a:r>
            <a:r>
              <a:rPr lang="en-US" sz="3600" dirty="0" err="1"/>
              <a:t>samosprávy</a:t>
            </a:r>
            <a:r>
              <a:rPr lang="en-US" sz="3600" dirty="0"/>
              <a:t>. </a:t>
            </a:r>
            <a:endParaRPr lang="sk-SK" sz="3600" dirty="0" smtClean="0"/>
          </a:p>
          <a:p>
            <a:pPr marL="0" indent="0">
              <a:buNone/>
            </a:pPr>
            <a:r>
              <a:rPr lang="en-US" sz="3600" dirty="0" err="1" smtClean="0"/>
              <a:t>Najdôležitejší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en-US" sz="3600" dirty="0" err="1"/>
              <a:t>preto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rozhoduje</a:t>
            </a:r>
            <a:r>
              <a:rPr lang="en-US" sz="3600" dirty="0"/>
              <a:t> o </a:t>
            </a:r>
            <a:r>
              <a:rPr lang="en-US" sz="3600" dirty="0" err="1"/>
              <a:t>územnom</a:t>
            </a:r>
            <a:r>
              <a:rPr lang="en-US" sz="3600" dirty="0"/>
              <a:t> </a:t>
            </a:r>
            <a:r>
              <a:rPr lang="en-US" sz="3600" dirty="0" err="1"/>
              <a:t>pláne</a:t>
            </a:r>
            <a:r>
              <a:rPr lang="en-US" sz="3600" dirty="0"/>
              <a:t>, </a:t>
            </a:r>
            <a:r>
              <a:rPr lang="en-US" sz="3600" dirty="0" err="1"/>
              <a:t>vydáva</a:t>
            </a:r>
            <a:r>
              <a:rPr lang="en-US" sz="3600" dirty="0"/>
              <a:t> </a:t>
            </a:r>
            <a:r>
              <a:rPr lang="en-US" sz="3600" dirty="0" err="1"/>
              <a:t>záväzné</a:t>
            </a:r>
            <a:r>
              <a:rPr lang="en-US" sz="3600" dirty="0"/>
              <a:t> </a:t>
            </a:r>
            <a:r>
              <a:rPr lang="en-US" sz="3600" dirty="0" err="1"/>
              <a:t>nariadenia</a:t>
            </a:r>
            <a:r>
              <a:rPr lang="en-US" sz="3600" dirty="0"/>
              <a:t>, </a:t>
            </a:r>
            <a:r>
              <a:rPr lang="en-US" sz="3600" dirty="0" err="1"/>
              <a:t>rozhoduje</a:t>
            </a:r>
            <a:r>
              <a:rPr lang="en-US" sz="3600" dirty="0"/>
              <a:t> o </a:t>
            </a:r>
            <a:r>
              <a:rPr lang="en-US" sz="3600" dirty="0" err="1"/>
              <a:t>výške</a:t>
            </a:r>
            <a:r>
              <a:rPr lang="en-US" sz="3600" dirty="0"/>
              <a:t> </a:t>
            </a:r>
            <a:r>
              <a:rPr lang="en-US" sz="3600" dirty="0" err="1"/>
              <a:t>miestnych</a:t>
            </a:r>
            <a:r>
              <a:rPr lang="en-US" sz="3600" dirty="0"/>
              <a:t> </a:t>
            </a:r>
            <a:r>
              <a:rPr lang="en-US" sz="3600" dirty="0" err="1"/>
              <a:t>daní</a:t>
            </a:r>
            <a:r>
              <a:rPr lang="en-US" sz="3600" dirty="0"/>
              <a:t> a o </a:t>
            </a:r>
            <a:r>
              <a:rPr lang="en-US" sz="3600" dirty="0" err="1"/>
              <a:t>rozpočte</a:t>
            </a:r>
            <a:r>
              <a:rPr lang="en-US" sz="3600" dirty="0"/>
              <a:t> </a:t>
            </a:r>
            <a:r>
              <a:rPr lang="en-US" sz="3600" dirty="0" err="1"/>
              <a:t>obce</a:t>
            </a:r>
            <a:r>
              <a:rPr lang="en-US" sz="3600" dirty="0"/>
              <a:t>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5165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18457" y="1065007"/>
            <a:ext cx="10318889" cy="5211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2, </a:t>
            </a:r>
            <a:r>
              <a:rPr lang="en-US" sz="4000" b="1" dirty="0" err="1"/>
              <a:t>starosta</a:t>
            </a:r>
            <a:r>
              <a:rPr lang="en-US" sz="4000" dirty="0"/>
              <a:t> – je </a:t>
            </a:r>
            <a:r>
              <a:rPr lang="en-US" sz="4000" dirty="0" err="1"/>
              <a:t>priamo</a:t>
            </a:r>
            <a:r>
              <a:rPr lang="en-US" sz="4000" dirty="0"/>
              <a:t> </a:t>
            </a:r>
            <a:r>
              <a:rPr lang="en-US" sz="4000" dirty="0" err="1"/>
              <a:t>volený</a:t>
            </a:r>
            <a:r>
              <a:rPr lang="en-US" sz="4000" dirty="0"/>
              <a:t> </a:t>
            </a:r>
            <a:r>
              <a:rPr lang="en-US" sz="4000" dirty="0" err="1"/>
              <a:t>vo</a:t>
            </a:r>
            <a:r>
              <a:rPr lang="en-US" sz="4000" dirty="0"/>
              <a:t> </a:t>
            </a:r>
            <a:r>
              <a:rPr lang="en-US" sz="4000" dirty="0" err="1"/>
              <a:t>voľbách</a:t>
            </a:r>
            <a:r>
              <a:rPr lang="en-US" sz="4000" dirty="0"/>
              <a:t>. </a:t>
            </a:r>
            <a:endParaRPr lang="sk-SK" sz="4000" dirty="0" smtClean="0"/>
          </a:p>
          <a:p>
            <a:pPr marL="0" indent="0">
              <a:buNone/>
            </a:pPr>
            <a:r>
              <a:rPr lang="en-US" sz="4000" dirty="0" smtClean="0"/>
              <a:t>Je </a:t>
            </a:r>
            <a:r>
              <a:rPr lang="en-US" sz="4000" dirty="0" err="1"/>
              <a:t>najvyšším</a:t>
            </a:r>
            <a:r>
              <a:rPr lang="en-US" sz="4000" dirty="0"/>
              <a:t> </a:t>
            </a:r>
            <a:r>
              <a:rPr lang="en-US" sz="4000" dirty="0" err="1"/>
              <a:t>výkonným</a:t>
            </a:r>
            <a:r>
              <a:rPr lang="en-US" sz="4000" dirty="0"/>
              <a:t> </a:t>
            </a:r>
            <a:r>
              <a:rPr lang="en-US" sz="4000" dirty="0" err="1"/>
              <a:t>orgánom</a:t>
            </a:r>
            <a:r>
              <a:rPr lang="en-US" sz="4000" dirty="0"/>
              <a:t> </a:t>
            </a:r>
            <a:r>
              <a:rPr lang="en-US" sz="4000" dirty="0" err="1"/>
              <a:t>mesta</a:t>
            </a:r>
            <a:r>
              <a:rPr lang="en-US" sz="4000" dirty="0"/>
              <a:t>, </a:t>
            </a:r>
            <a:r>
              <a:rPr lang="en-US" sz="4000" dirty="0" err="1"/>
              <a:t>rozhoduje</a:t>
            </a:r>
            <a:r>
              <a:rPr lang="en-US" sz="4000" dirty="0"/>
              <a:t> o </a:t>
            </a:r>
            <a:r>
              <a:rPr lang="en-US" sz="4000" dirty="0" err="1"/>
              <a:t>veciach</a:t>
            </a:r>
            <a:r>
              <a:rPr lang="en-US" sz="4000" dirty="0"/>
              <a:t> </a:t>
            </a:r>
            <a:r>
              <a:rPr lang="en-US" sz="4000" dirty="0" err="1"/>
              <a:t>správy</a:t>
            </a:r>
            <a:r>
              <a:rPr lang="en-US" sz="4000" dirty="0"/>
              <a:t> </a:t>
            </a:r>
            <a:r>
              <a:rPr lang="en-US" sz="4000" dirty="0" err="1"/>
              <a:t>obce</a:t>
            </a:r>
            <a:r>
              <a:rPr lang="en-US" sz="4000" dirty="0"/>
              <a:t>, </a:t>
            </a:r>
            <a:r>
              <a:rPr lang="en-US" sz="4000" dirty="0" err="1"/>
              <a:t>ktoré</a:t>
            </a:r>
            <a:r>
              <a:rPr lang="en-US" sz="4000" dirty="0"/>
              <a:t> </a:t>
            </a:r>
            <a:r>
              <a:rPr lang="en-US" sz="4000" dirty="0" err="1"/>
              <a:t>sa</a:t>
            </a:r>
            <a:r>
              <a:rPr lang="en-US" sz="4000" dirty="0"/>
              <a:t> </a:t>
            </a:r>
            <a:r>
              <a:rPr lang="en-US" sz="4000" dirty="0" err="1"/>
              <a:t>nenachádzajú</a:t>
            </a:r>
            <a:r>
              <a:rPr lang="en-US" sz="4000" dirty="0"/>
              <a:t> v </a:t>
            </a:r>
            <a:r>
              <a:rPr lang="en-US" sz="4000" dirty="0" err="1"/>
              <a:t>kompetencii</a:t>
            </a:r>
            <a:r>
              <a:rPr lang="en-US" sz="4000" dirty="0"/>
              <a:t> </a:t>
            </a:r>
            <a:r>
              <a:rPr lang="en-US" sz="4000" dirty="0" err="1"/>
              <a:t>mestského</a:t>
            </a:r>
            <a:r>
              <a:rPr lang="en-US" sz="4000" dirty="0"/>
              <a:t> </a:t>
            </a:r>
            <a:r>
              <a:rPr lang="en-US" sz="4000" dirty="0" err="1"/>
              <a:t>zastupiteľstva</a:t>
            </a:r>
            <a:r>
              <a:rPr lang="en-US" sz="4000" dirty="0"/>
              <a:t>. </a:t>
            </a:r>
            <a:r>
              <a:rPr lang="en-US" sz="4000" dirty="0" err="1"/>
              <a:t>Rovnako</a:t>
            </a:r>
            <a:r>
              <a:rPr lang="en-US" sz="4000" dirty="0"/>
              <a:t> </a:t>
            </a:r>
            <a:r>
              <a:rPr lang="en-US" sz="4000" dirty="0" err="1"/>
              <a:t>zvoláva</a:t>
            </a:r>
            <a:r>
              <a:rPr lang="en-US" sz="4000" dirty="0"/>
              <a:t> a </a:t>
            </a:r>
            <a:r>
              <a:rPr lang="en-US" sz="4000" dirty="0" err="1"/>
              <a:t>riadi</a:t>
            </a:r>
            <a:r>
              <a:rPr lang="en-US" sz="4000" dirty="0"/>
              <a:t> </a:t>
            </a:r>
            <a:r>
              <a:rPr lang="en-US" sz="4000" dirty="0" err="1"/>
              <a:t>mestské</a:t>
            </a:r>
            <a:r>
              <a:rPr lang="en-US" sz="4000" dirty="0"/>
              <a:t> </a:t>
            </a:r>
            <a:r>
              <a:rPr lang="en-US" sz="4000" dirty="0" err="1"/>
              <a:t>zastupiteľstvo</a:t>
            </a:r>
            <a:r>
              <a:rPr lang="en-US" sz="4000" dirty="0"/>
              <a:t>. </a:t>
            </a:r>
            <a:r>
              <a:rPr lang="en-US" sz="4000" dirty="0" err="1"/>
              <a:t>Komunikuje</a:t>
            </a:r>
            <a:r>
              <a:rPr lang="en-US" sz="4000" dirty="0"/>
              <a:t> s </a:t>
            </a:r>
            <a:r>
              <a:rPr lang="en-US" sz="4000" dirty="0" err="1"/>
              <a:t>občanmi</a:t>
            </a:r>
            <a:r>
              <a:rPr lang="en-US" sz="4000" dirty="0"/>
              <a:t> a </a:t>
            </a:r>
            <a:r>
              <a:rPr lang="en-US" sz="4000" dirty="0" err="1"/>
              <a:t>podáva</a:t>
            </a:r>
            <a:r>
              <a:rPr lang="en-US" sz="4000" dirty="0"/>
              <a:t> </a:t>
            </a:r>
            <a:r>
              <a:rPr lang="en-US" sz="4000" dirty="0" err="1"/>
              <a:t>rôzne</a:t>
            </a:r>
            <a:r>
              <a:rPr lang="en-US" sz="4000" dirty="0"/>
              <a:t> </a:t>
            </a:r>
            <a:r>
              <a:rPr lang="en-US" sz="4000" dirty="0" err="1"/>
              <a:t>návrhy</a:t>
            </a:r>
            <a:r>
              <a:rPr lang="en-US" sz="4000" dirty="0"/>
              <a:t> </a:t>
            </a:r>
            <a:r>
              <a:rPr lang="en-US" sz="4000" dirty="0" err="1"/>
              <a:t>na</a:t>
            </a:r>
            <a:r>
              <a:rPr lang="en-US" sz="4000" dirty="0"/>
              <a:t> </a:t>
            </a:r>
            <a:r>
              <a:rPr lang="en-US" sz="4000" dirty="0" err="1"/>
              <a:t>zlepšenie</a:t>
            </a:r>
            <a:r>
              <a:rPr lang="en-US" sz="4000" dirty="0"/>
              <a:t> </a:t>
            </a:r>
            <a:r>
              <a:rPr lang="en-US" sz="4000" dirty="0" err="1"/>
              <a:t>života</a:t>
            </a:r>
            <a:r>
              <a:rPr lang="en-US" sz="4000" dirty="0"/>
              <a:t> </a:t>
            </a:r>
            <a:r>
              <a:rPr lang="en-US" sz="4000" dirty="0" err="1"/>
              <a:t>obce</a:t>
            </a:r>
            <a:r>
              <a:rPr lang="en-US" sz="4000" dirty="0"/>
              <a:t> a </a:t>
            </a:r>
            <a:r>
              <a:rPr lang="en-US" sz="4000" dirty="0" err="1"/>
              <a:t>jej</a:t>
            </a:r>
            <a:r>
              <a:rPr lang="en-US" sz="4000" dirty="0"/>
              <a:t> </a:t>
            </a:r>
            <a:r>
              <a:rPr lang="en-US" sz="4000" dirty="0" err="1"/>
              <a:t>rozvoja</a:t>
            </a:r>
            <a:r>
              <a:rPr lang="en-US" sz="4000" dirty="0"/>
              <a:t>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6935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524435"/>
            <a:ext cx="9601200" cy="951668"/>
          </a:xfrm>
        </p:spPr>
        <p:txBody>
          <a:bodyPr>
            <a:noAutofit/>
          </a:bodyPr>
          <a:lstStyle/>
          <a:p>
            <a:r>
              <a:rPr lang="sk-SK" sz="6000" b="1" dirty="0" smtClean="0"/>
              <a:t/>
            </a:r>
            <a:br>
              <a:rPr lang="sk-SK" sz="6000" b="1" dirty="0" smtClean="0"/>
            </a:br>
            <a:r>
              <a:rPr lang="en-US" sz="6000" b="1" dirty="0" err="1" smtClean="0"/>
              <a:t>Delenie</a:t>
            </a:r>
            <a:r>
              <a:rPr lang="en-US" sz="6000" b="1" dirty="0" smtClean="0"/>
              <a:t> </a:t>
            </a:r>
            <a:r>
              <a:rPr lang="en-US" sz="6000" b="1" dirty="0" err="1"/>
              <a:t>územnej</a:t>
            </a:r>
            <a:r>
              <a:rPr lang="en-US" sz="6000" b="1" dirty="0"/>
              <a:t> </a:t>
            </a:r>
            <a:r>
              <a:rPr lang="en-US" sz="6000" b="1" dirty="0" err="1"/>
              <a:t>samosprávy</a:t>
            </a:r>
            <a:r>
              <a:rPr lang="en-US" sz="6000" b="1" dirty="0"/>
              <a:t>: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750423"/>
            <a:ext cx="9601200" cy="4611829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a) </a:t>
            </a:r>
            <a:r>
              <a:rPr lang="en-US" sz="3600" u="sng" dirty="0" err="1">
                <a:hlinkClick r:id="rId2" tooltip="Miestna územná samospráva"/>
              </a:rPr>
              <a:t>miestna</a:t>
            </a:r>
            <a:r>
              <a:rPr lang="en-US" sz="3600" u="sng" dirty="0">
                <a:hlinkClick r:id="rId2" tooltip="Miestna územná samospráva"/>
              </a:rPr>
              <a:t> </a:t>
            </a:r>
            <a:r>
              <a:rPr lang="en-US" sz="3600" u="sng" dirty="0" err="1">
                <a:hlinkClick r:id="rId2" tooltip="Miestna územná samospráva"/>
              </a:rPr>
              <a:t>územná</a:t>
            </a:r>
            <a:r>
              <a:rPr lang="en-US" sz="3600" u="sng" dirty="0">
                <a:hlinkClick r:id="rId2" tooltip="Miestna územná samospráva"/>
              </a:rPr>
              <a:t> </a:t>
            </a:r>
            <a:r>
              <a:rPr lang="en-US" sz="3600" u="sng" dirty="0" err="1">
                <a:hlinkClick r:id="rId2" tooltip="Miestna územná samospráva"/>
              </a:rPr>
              <a:t>samospráva</a:t>
            </a:r>
            <a:r>
              <a:rPr lang="en-US" sz="3600" dirty="0"/>
              <a:t> (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Slovensku</a:t>
            </a:r>
            <a:r>
              <a:rPr lang="en-US" sz="3600" dirty="0"/>
              <a:t> </a:t>
            </a:r>
            <a:r>
              <a:rPr lang="en-US" sz="3600" u="sng" dirty="0" err="1">
                <a:hlinkClick r:id="rId3" tooltip="Obec"/>
              </a:rPr>
              <a:t>obce</a:t>
            </a:r>
            <a:r>
              <a:rPr lang="en-US" sz="3600" dirty="0"/>
              <a:t> a </a:t>
            </a:r>
            <a:r>
              <a:rPr lang="en-US" sz="3600" u="sng" dirty="0" err="1">
                <a:hlinkClick r:id="rId4" tooltip="Mesto"/>
              </a:rPr>
              <a:t>mestá</a:t>
            </a:r>
            <a:r>
              <a:rPr lang="en-US" sz="3600" dirty="0"/>
              <a:t>)</a:t>
            </a:r>
          </a:p>
          <a:p>
            <a:pPr marL="0" indent="0">
              <a:buNone/>
            </a:pPr>
            <a:r>
              <a:rPr lang="en-US" sz="3600" dirty="0"/>
              <a:t>b) </a:t>
            </a:r>
            <a:r>
              <a:rPr lang="en-US" sz="3600" u="sng" dirty="0" err="1">
                <a:hlinkClick r:id="rId5" tooltip="Regionálna územná samospráva (stránka neexistuje)"/>
              </a:rPr>
              <a:t>regionálna</a:t>
            </a:r>
            <a:r>
              <a:rPr lang="en-US" sz="3600" u="sng" dirty="0">
                <a:hlinkClick r:id="rId5" tooltip="Regionálna územná samospráva (stránka neexistuje)"/>
              </a:rPr>
              <a:t> </a:t>
            </a:r>
            <a:r>
              <a:rPr lang="en-US" sz="3600" u="sng" dirty="0" err="1">
                <a:hlinkClick r:id="rId5" tooltip="Regionálna územná samospráva (stránka neexistuje)"/>
              </a:rPr>
              <a:t>územná</a:t>
            </a:r>
            <a:r>
              <a:rPr lang="en-US" sz="3600" u="sng" dirty="0">
                <a:hlinkClick r:id="rId5" tooltip="Regionálna územná samospráva (stránka neexistuje)"/>
              </a:rPr>
              <a:t> </a:t>
            </a:r>
            <a:r>
              <a:rPr lang="en-US" sz="3600" u="sng" dirty="0" err="1">
                <a:hlinkClick r:id="rId5" tooltip="Regionálna územná samospráva (stránka neexistuje)"/>
              </a:rPr>
              <a:t>samospráva</a:t>
            </a:r>
            <a:r>
              <a:rPr lang="en-US" sz="3600" dirty="0"/>
              <a:t> (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Slovensku</a:t>
            </a:r>
            <a:r>
              <a:rPr lang="en-US" sz="3600" dirty="0"/>
              <a:t> </a:t>
            </a:r>
            <a:r>
              <a:rPr lang="en-US" sz="3600" u="sng" dirty="0" err="1">
                <a:hlinkClick r:id="rId6" tooltip="Vyšší územný celok"/>
              </a:rPr>
              <a:t>vyššie</a:t>
            </a:r>
            <a:r>
              <a:rPr lang="en-US" sz="3600" u="sng" dirty="0">
                <a:hlinkClick r:id="rId6" tooltip="Vyšší územný celok"/>
              </a:rPr>
              <a:t> </a:t>
            </a:r>
            <a:r>
              <a:rPr lang="en-US" sz="3600" u="sng" dirty="0" err="1">
                <a:hlinkClick r:id="rId6" tooltip="Vyšší územný celok"/>
              </a:rPr>
              <a:t>územné</a:t>
            </a:r>
            <a:r>
              <a:rPr lang="en-US" sz="3600" u="sng" dirty="0">
                <a:hlinkClick r:id="rId6" tooltip="Vyšší územný celok"/>
              </a:rPr>
              <a:t> </a:t>
            </a:r>
            <a:r>
              <a:rPr lang="en-US" sz="3600" u="sng" dirty="0" err="1">
                <a:hlinkClick r:id="rId6" tooltip="Vyšší územný celok"/>
              </a:rPr>
              <a:t>celky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2363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6000" b="1" dirty="0" smtClean="0"/>
              <a:t/>
            </a:r>
            <a:br>
              <a:rPr lang="sk-SK" sz="6000" b="1" dirty="0" smtClean="0"/>
            </a:br>
            <a:r>
              <a:rPr lang="en-US" sz="6000" b="1" dirty="0" err="1" smtClean="0"/>
              <a:t>Orgány</a:t>
            </a:r>
            <a:r>
              <a:rPr lang="en-US" sz="6000" b="1" dirty="0" smtClean="0"/>
              <a:t> </a:t>
            </a:r>
            <a:r>
              <a:rPr lang="en-US" sz="6000" b="1" dirty="0"/>
              <a:t>a </a:t>
            </a:r>
            <a:r>
              <a:rPr lang="en-US" sz="6000" b="1" dirty="0" err="1"/>
              <a:t>inštitúcie</a:t>
            </a:r>
            <a:r>
              <a:rPr lang="en-US" sz="6000" b="1" dirty="0"/>
              <a:t> </a:t>
            </a:r>
            <a:r>
              <a:rPr lang="en-US" sz="6000" b="1" dirty="0" err="1"/>
              <a:t>regionálnej</a:t>
            </a:r>
            <a:r>
              <a:rPr lang="en-US" sz="6000" b="1" dirty="0"/>
              <a:t> </a:t>
            </a:r>
            <a:r>
              <a:rPr lang="en-US" sz="6000" b="1" dirty="0" err="1"/>
              <a:t>samosprávy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53589" y="1962503"/>
            <a:ext cx="10554788" cy="4286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Na </a:t>
            </a:r>
            <a:r>
              <a:rPr lang="en-US" sz="3600" dirty="0" err="1"/>
              <a:t>Slovensku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u="sng" dirty="0" err="1"/>
              <a:t>územná</a:t>
            </a:r>
            <a:r>
              <a:rPr lang="en-US" sz="3600" u="sng" dirty="0"/>
              <a:t> </a:t>
            </a:r>
            <a:r>
              <a:rPr lang="en-US" sz="3600" u="sng" dirty="0" err="1"/>
              <a:t>samospráva</a:t>
            </a:r>
            <a:r>
              <a:rPr lang="en-US" sz="3600" dirty="0"/>
              <a:t> </a:t>
            </a:r>
            <a:r>
              <a:rPr lang="en-US" sz="3600" dirty="0" err="1"/>
              <a:t>dve</a:t>
            </a:r>
            <a:r>
              <a:rPr lang="en-US" sz="3600" dirty="0"/>
              <a:t> </a:t>
            </a:r>
            <a:r>
              <a:rPr lang="en-US" sz="3600" dirty="0" err="1"/>
              <a:t>úrovne</a:t>
            </a:r>
            <a:r>
              <a:rPr lang="en-US" sz="3600" dirty="0"/>
              <a:t>:</a:t>
            </a:r>
          </a:p>
          <a:p>
            <a:pPr marL="0" indent="0">
              <a:buNone/>
            </a:pPr>
            <a:r>
              <a:rPr lang="en-US" sz="3600" b="1" dirty="0" err="1"/>
              <a:t>Miestna</a:t>
            </a:r>
            <a:r>
              <a:rPr lang="en-US" sz="3600" b="1" dirty="0"/>
              <a:t> </a:t>
            </a:r>
            <a:r>
              <a:rPr lang="en-US" sz="3600" b="1" dirty="0" err="1"/>
              <a:t>územná</a:t>
            </a:r>
            <a:r>
              <a:rPr lang="en-US" sz="3600" b="1" dirty="0"/>
              <a:t> </a:t>
            </a:r>
            <a:r>
              <a:rPr lang="en-US" sz="3600" b="1" dirty="0" err="1"/>
              <a:t>samospráva</a:t>
            </a:r>
            <a:r>
              <a:rPr lang="en-US" sz="3600" b="1" dirty="0"/>
              <a:t> </a:t>
            </a:r>
            <a:r>
              <a:rPr lang="en-US" sz="3600" dirty="0"/>
              <a:t>– </a:t>
            </a:r>
            <a:r>
              <a:rPr lang="en-US" sz="3600" dirty="0" err="1"/>
              <a:t>obce</a:t>
            </a:r>
            <a:r>
              <a:rPr lang="en-US" sz="3600" dirty="0"/>
              <a:t> a </a:t>
            </a:r>
            <a:r>
              <a:rPr lang="en-US" sz="3600" dirty="0" err="1" smtClean="0"/>
              <a:t>mestá</a:t>
            </a:r>
            <a:endParaRPr lang="sk-SK" sz="3600" dirty="0" smtClean="0"/>
          </a:p>
          <a:p>
            <a:pPr marL="0" indent="0">
              <a:buNone/>
            </a:pPr>
            <a:r>
              <a:rPr lang="en-US" sz="3600" b="1" dirty="0" err="1" smtClean="0"/>
              <a:t>Regionálna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územná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samospráva</a:t>
            </a:r>
            <a:r>
              <a:rPr lang="en-US" sz="3600" dirty="0" smtClean="0"/>
              <a:t> – </a:t>
            </a:r>
            <a:r>
              <a:rPr lang="en-US" sz="3600" dirty="0" err="1" smtClean="0"/>
              <a:t>vyššie</a:t>
            </a:r>
            <a:r>
              <a:rPr lang="en-US" sz="3600" dirty="0" smtClean="0"/>
              <a:t> </a:t>
            </a:r>
            <a:r>
              <a:rPr lang="en-US" sz="3600" dirty="0" err="1" smtClean="0"/>
              <a:t>územné</a:t>
            </a:r>
            <a:r>
              <a:rPr lang="en-US" sz="3600" dirty="0" smtClean="0"/>
              <a:t> </a:t>
            </a:r>
            <a:r>
              <a:rPr lang="en-US" sz="3600" dirty="0" err="1" smtClean="0"/>
              <a:t>celky</a:t>
            </a:r>
            <a:r>
              <a:rPr lang="en-US" sz="3600" dirty="0" smtClean="0"/>
              <a:t>, </a:t>
            </a:r>
            <a:r>
              <a:rPr lang="en-US" sz="3600" dirty="0" err="1" smtClean="0"/>
              <a:t>ktorými</a:t>
            </a:r>
            <a:r>
              <a:rPr lang="en-US" sz="3600" dirty="0" smtClean="0"/>
              <a:t> </a:t>
            </a:r>
            <a:r>
              <a:rPr lang="en-US" sz="3600" dirty="0" err="1" smtClean="0"/>
              <a:t>sú</a:t>
            </a:r>
            <a:r>
              <a:rPr lang="en-US" sz="3600" dirty="0" smtClean="0"/>
              <a:t> </a:t>
            </a:r>
            <a:r>
              <a:rPr lang="en-US" sz="3600" dirty="0" err="1" smtClean="0"/>
              <a:t>samosprávne</a:t>
            </a:r>
            <a:r>
              <a:rPr lang="en-US" sz="3600" dirty="0" smtClean="0"/>
              <a:t> </a:t>
            </a:r>
            <a:r>
              <a:rPr lang="en-US" sz="3600" dirty="0" err="1" smtClean="0"/>
              <a:t>kraje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2680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82357" y="731519"/>
            <a:ext cx="10400339" cy="5992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b="1" dirty="0" err="1"/>
              <a:t>Samosprávny</a:t>
            </a:r>
            <a:r>
              <a:rPr lang="en-US" sz="3200" b="1" dirty="0"/>
              <a:t> </a:t>
            </a:r>
            <a:r>
              <a:rPr lang="en-US" sz="3200" b="1" dirty="0" err="1"/>
              <a:t>kraj</a:t>
            </a:r>
            <a:r>
              <a:rPr lang="en-US" sz="3200" dirty="0"/>
              <a:t> </a:t>
            </a:r>
            <a:endParaRPr lang="sk-SK" sz="3200" dirty="0" smtClean="0"/>
          </a:p>
          <a:p>
            <a:pPr marL="0" indent="0">
              <a:buNone/>
            </a:pPr>
            <a:r>
              <a:rPr lang="en-US" sz="3200" dirty="0" err="1" smtClean="0"/>
              <a:t>alebo</a:t>
            </a:r>
            <a:r>
              <a:rPr lang="en-US" sz="3200" dirty="0" smtClean="0"/>
              <a:t> </a:t>
            </a:r>
            <a:r>
              <a:rPr lang="en-US" sz="3200" dirty="0" err="1"/>
              <a:t>vyšší</a:t>
            </a:r>
            <a:r>
              <a:rPr lang="en-US" sz="3200" dirty="0"/>
              <a:t> </a:t>
            </a:r>
            <a:r>
              <a:rPr lang="en-US" sz="3200" dirty="0" err="1"/>
              <a:t>územný</a:t>
            </a:r>
            <a:r>
              <a:rPr lang="en-US" sz="3200" dirty="0"/>
              <a:t> </a:t>
            </a:r>
            <a:r>
              <a:rPr lang="en-US" sz="3200" dirty="0" err="1"/>
              <a:t>celok</a:t>
            </a:r>
            <a:r>
              <a:rPr lang="en-US" sz="3200" dirty="0"/>
              <a:t> (</a:t>
            </a:r>
            <a:r>
              <a:rPr lang="en-US" sz="3200" dirty="0" err="1"/>
              <a:t>skratka</a:t>
            </a:r>
            <a:r>
              <a:rPr lang="en-US" sz="3200" dirty="0"/>
              <a:t>: VÚC; </a:t>
            </a:r>
            <a:r>
              <a:rPr lang="en-US" sz="3200" dirty="0" err="1"/>
              <a:t>hovorovo</a:t>
            </a:r>
            <a:r>
              <a:rPr lang="en-US" sz="3200" dirty="0"/>
              <a:t>: </a:t>
            </a:r>
            <a:r>
              <a:rPr lang="en-US" sz="3200" dirty="0" err="1"/>
              <a:t>župa</a:t>
            </a:r>
            <a:r>
              <a:rPr lang="en-US" sz="3200" dirty="0"/>
              <a:t>, </a:t>
            </a:r>
            <a:r>
              <a:rPr lang="en-US" sz="3200" b="1" dirty="0" err="1"/>
              <a:t>kraj</a:t>
            </a:r>
            <a:r>
              <a:rPr lang="en-US" sz="3200" dirty="0"/>
              <a:t>) je </a:t>
            </a:r>
            <a:r>
              <a:rPr lang="en-US" sz="3200" dirty="0" err="1"/>
              <a:t>najvyššia</a:t>
            </a:r>
            <a:r>
              <a:rPr lang="en-US" sz="3200" dirty="0"/>
              <a:t> </a:t>
            </a:r>
            <a:r>
              <a:rPr lang="en-US" sz="3200" dirty="0" err="1"/>
              <a:t>územná</a:t>
            </a:r>
            <a:r>
              <a:rPr lang="en-US" sz="3200" dirty="0"/>
              <a:t> </a:t>
            </a:r>
            <a:r>
              <a:rPr lang="en-US" sz="3200" dirty="0" err="1"/>
              <a:t>samosprávna</a:t>
            </a:r>
            <a:r>
              <a:rPr lang="en-US" sz="3200" dirty="0"/>
              <a:t> </a:t>
            </a:r>
            <a:r>
              <a:rPr lang="en-US" sz="3200" dirty="0" err="1"/>
              <a:t>jednotka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Slovensku</a:t>
            </a:r>
            <a:r>
              <a:rPr lang="en-US" sz="3200" dirty="0"/>
              <a:t>. </a:t>
            </a:r>
            <a:endParaRPr lang="sk-SK" sz="3200" dirty="0" smtClean="0"/>
          </a:p>
          <a:p>
            <a:pPr marL="0" indent="0">
              <a:buNone/>
            </a:pPr>
            <a:r>
              <a:rPr lang="en-US" sz="3200" dirty="0" err="1" smtClean="0"/>
              <a:t>Jej</a:t>
            </a:r>
            <a:r>
              <a:rPr lang="en-US" sz="3200" dirty="0" smtClean="0"/>
              <a:t> </a:t>
            </a:r>
            <a:r>
              <a:rPr lang="en-US" sz="3200" dirty="0" err="1"/>
              <a:t>územie</a:t>
            </a:r>
            <a:r>
              <a:rPr lang="en-US" sz="3200" dirty="0"/>
              <a:t> je v </a:t>
            </a:r>
            <a:r>
              <a:rPr lang="en-US" sz="3200" dirty="0" err="1"/>
              <a:t>súčasnosti</a:t>
            </a:r>
            <a:r>
              <a:rPr lang="en-US" sz="3200" dirty="0"/>
              <a:t> </a:t>
            </a:r>
            <a:r>
              <a:rPr lang="en-US" sz="3200" dirty="0" err="1"/>
              <a:t>identické</a:t>
            </a:r>
            <a:r>
              <a:rPr lang="en-US" sz="3200" dirty="0"/>
              <a:t> s </a:t>
            </a:r>
            <a:r>
              <a:rPr lang="en-US" sz="3200" dirty="0" err="1"/>
              <a:t>územím</a:t>
            </a:r>
            <a:r>
              <a:rPr lang="en-US" sz="3200" dirty="0"/>
              <a:t> </a:t>
            </a:r>
            <a:r>
              <a:rPr lang="en-US" sz="3200" dirty="0" err="1"/>
              <a:t>kraja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Na </a:t>
            </a:r>
            <a:r>
              <a:rPr lang="en-US" sz="3200" dirty="0" err="1"/>
              <a:t>čele</a:t>
            </a:r>
            <a:r>
              <a:rPr lang="en-US" sz="3200" dirty="0"/>
              <a:t> </a:t>
            </a:r>
            <a:r>
              <a:rPr lang="en-US" sz="3200" dirty="0" err="1"/>
              <a:t>samosprávneho</a:t>
            </a:r>
            <a:r>
              <a:rPr lang="en-US" sz="3200" dirty="0"/>
              <a:t> </a:t>
            </a:r>
            <a:r>
              <a:rPr lang="en-US" sz="3200" dirty="0" err="1"/>
              <a:t>kraja</a:t>
            </a:r>
            <a:r>
              <a:rPr lang="en-US" sz="3200" dirty="0"/>
              <a:t> </a:t>
            </a:r>
            <a:r>
              <a:rPr lang="en-US" sz="3200" dirty="0" err="1"/>
              <a:t>stojí</a:t>
            </a:r>
            <a:r>
              <a:rPr lang="en-US" sz="3200" dirty="0"/>
              <a:t> </a:t>
            </a:r>
            <a:r>
              <a:rPr lang="en-US" sz="3200" dirty="0" err="1"/>
              <a:t>predseda</a:t>
            </a:r>
            <a:r>
              <a:rPr lang="en-US" sz="3200" dirty="0"/>
              <a:t> </a:t>
            </a:r>
            <a:r>
              <a:rPr lang="en-US" sz="3200" dirty="0" err="1"/>
              <a:t>samosprávneho</a:t>
            </a:r>
            <a:r>
              <a:rPr lang="en-US" sz="3200" dirty="0"/>
              <a:t> </a:t>
            </a:r>
            <a:r>
              <a:rPr lang="en-US" sz="3200" dirty="0" err="1"/>
              <a:t>kraja</a:t>
            </a:r>
            <a:r>
              <a:rPr lang="en-US" sz="3200" dirty="0"/>
              <a:t> - </a:t>
            </a:r>
            <a:r>
              <a:rPr lang="en-US" sz="3200" b="1" dirty="0" err="1"/>
              <a:t>župan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Do </a:t>
            </a:r>
            <a:r>
              <a:rPr lang="en-US" sz="3200" dirty="0" err="1"/>
              <a:t>pôsobnosti</a:t>
            </a:r>
            <a:r>
              <a:rPr lang="en-US" sz="3200" dirty="0"/>
              <a:t> </a:t>
            </a:r>
            <a:r>
              <a:rPr lang="en-US" sz="3200" dirty="0" err="1"/>
              <a:t>samosprávnych</a:t>
            </a:r>
            <a:r>
              <a:rPr lang="en-US" sz="3200" dirty="0"/>
              <a:t> </a:t>
            </a:r>
            <a:r>
              <a:rPr lang="en-US" sz="3200" dirty="0" err="1"/>
              <a:t>krajov</a:t>
            </a:r>
            <a:r>
              <a:rPr lang="en-US" sz="3200" dirty="0"/>
              <a:t> patria </a:t>
            </a:r>
            <a:r>
              <a:rPr lang="en-US" sz="3200" dirty="0" err="1"/>
              <a:t>napríklad</a:t>
            </a:r>
            <a:r>
              <a:rPr lang="en-US" sz="3200" dirty="0"/>
              <a:t> </a:t>
            </a:r>
            <a:r>
              <a:rPr lang="en-US" sz="3200" dirty="0" err="1"/>
              <a:t>cesty</a:t>
            </a:r>
            <a:r>
              <a:rPr lang="en-US" sz="3200" dirty="0"/>
              <a:t> II. a III. </a:t>
            </a:r>
            <a:r>
              <a:rPr lang="en-US" sz="3200" dirty="0" err="1"/>
              <a:t>triedy</a:t>
            </a:r>
            <a:r>
              <a:rPr lang="en-US" sz="3200" dirty="0"/>
              <a:t>, </a:t>
            </a:r>
            <a:r>
              <a:rPr lang="en-US" sz="3200" dirty="0" err="1"/>
              <a:t>stredné</a:t>
            </a:r>
            <a:r>
              <a:rPr lang="en-US" sz="3200" dirty="0"/>
              <a:t> </a:t>
            </a:r>
            <a:r>
              <a:rPr lang="en-US" sz="3200" dirty="0" err="1"/>
              <a:t>školstvo</a:t>
            </a:r>
            <a:r>
              <a:rPr lang="en-US" sz="3200" dirty="0"/>
              <a:t>, </a:t>
            </a:r>
            <a:r>
              <a:rPr lang="en-US" sz="3200" dirty="0" err="1"/>
              <a:t>zdravotnícka</a:t>
            </a:r>
            <a:r>
              <a:rPr lang="en-US" sz="3200" dirty="0"/>
              <a:t> </a:t>
            </a:r>
            <a:r>
              <a:rPr lang="en-US" sz="3200" dirty="0" err="1"/>
              <a:t>sústava</a:t>
            </a:r>
            <a:r>
              <a:rPr lang="en-US" sz="3200" dirty="0"/>
              <a:t>, </a:t>
            </a:r>
            <a:r>
              <a:rPr lang="en-US" sz="3200" dirty="0" err="1"/>
              <a:t>kultúrne</a:t>
            </a:r>
            <a:r>
              <a:rPr lang="en-US" sz="3200" dirty="0"/>
              <a:t> </a:t>
            </a:r>
            <a:r>
              <a:rPr lang="en-US" sz="3200" dirty="0" err="1"/>
              <a:t>ustanovizne</a:t>
            </a:r>
            <a:r>
              <a:rPr lang="en-US" sz="3200" dirty="0"/>
              <a:t> a </a:t>
            </a:r>
            <a:r>
              <a:rPr lang="en-US" sz="3200" dirty="0" err="1"/>
              <a:t>iné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93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073076"/>
            <a:ext cx="9601200" cy="1003151"/>
          </a:xfrm>
        </p:spPr>
        <p:txBody>
          <a:bodyPr>
            <a:normAutofit/>
          </a:bodyPr>
          <a:lstStyle/>
          <a:p>
            <a:r>
              <a:rPr lang="sk-SK" sz="6000" dirty="0" smtClean="0"/>
              <a:t>Verejná správa</a:t>
            </a:r>
            <a:endParaRPr lang="en-US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2372062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V </a:t>
            </a:r>
            <a:r>
              <a:rPr lang="en-US" sz="3200" dirty="0" err="1"/>
              <a:t>každom</a:t>
            </a:r>
            <a:r>
              <a:rPr lang="en-US" sz="3200" dirty="0"/>
              <a:t> </a:t>
            </a:r>
            <a:r>
              <a:rPr lang="en-US" sz="3200" dirty="0" err="1"/>
              <a:t>štáte</a:t>
            </a:r>
            <a:r>
              <a:rPr lang="en-US" sz="3200" dirty="0"/>
              <a:t> </a:t>
            </a:r>
            <a:r>
              <a:rPr lang="en-US" sz="3200" dirty="0" err="1"/>
              <a:t>existuje</a:t>
            </a:r>
            <a:r>
              <a:rPr lang="en-US" sz="3200" dirty="0"/>
              <a:t> </a:t>
            </a:r>
            <a:r>
              <a:rPr lang="en-US" sz="3200" dirty="0" err="1"/>
              <a:t>verejná</a:t>
            </a:r>
            <a:r>
              <a:rPr lang="en-US" sz="3200" dirty="0"/>
              <a:t> </a:t>
            </a:r>
            <a:r>
              <a:rPr lang="en-US" sz="3200" dirty="0" err="1"/>
              <a:t>správa</a:t>
            </a:r>
            <a:r>
              <a:rPr lang="en-US" sz="3200" dirty="0"/>
              <a:t>. </a:t>
            </a:r>
            <a:r>
              <a:rPr lang="en-US" sz="3200" dirty="0" err="1"/>
              <a:t>Stará</a:t>
            </a:r>
            <a:r>
              <a:rPr lang="en-US" sz="3200" dirty="0"/>
              <a:t> </a:t>
            </a:r>
            <a:r>
              <a:rPr lang="sk-SK" sz="3200" dirty="0" smtClean="0"/>
              <a:t>sa </a:t>
            </a:r>
            <a:r>
              <a:rPr lang="en-US" sz="3200" dirty="0" smtClean="0"/>
              <a:t>o</a:t>
            </a:r>
            <a:r>
              <a:rPr lang="en-US" sz="3200" dirty="0"/>
              <a:t> </a:t>
            </a:r>
            <a:r>
              <a:rPr lang="en-US" sz="3200" dirty="0" err="1"/>
              <a:t>riadenie</a:t>
            </a:r>
            <a:r>
              <a:rPr lang="en-US" sz="3200" dirty="0"/>
              <a:t> </a:t>
            </a:r>
            <a:r>
              <a:rPr lang="en-US" sz="3200" dirty="0" err="1"/>
              <a:t>štátu</a:t>
            </a:r>
            <a:r>
              <a:rPr lang="en-US" sz="3200" dirty="0"/>
              <a:t>, </a:t>
            </a:r>
            <a:r>
              <a:rPr lang="en-US" sz="3200" dirty="0" err="1"/>
              <a:t>zabezpečená</a:t>
            </a:r>
            <a:r>
              <a:rPr lang="en-US" sz="3200" dirty="0"/>
              <a:t> </a:t>
            </a:r>
            <a:r>
              <a:rPr lang="en-US" sz="3200" dirty="0" err="1"/>
              <a:t>jeho</a:t>
            </a:r>
            <a:r>
              <a:rPr lang="en-US" sz="3200" dirty="0"/>
              <a:t> </a:t>
            </a:r>
            <a:r>
              <a:rPr lang="en-US" sz="3200" dirty="0" err="1"/>
              <a:t>funkčnosť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b="1" dirty="0" err="1" smtClean="0"/>
              <a:t>Verejná</a:t>
            </a:r>
            <a:r>
              <a:rPr lang="en-US" sz="3200" b="1" dirty="0" smtClean="0"/>
              <a:t> </a:t>
            </a:r>
            <a:r>
              <a:rPr lang="en-US" sz="3200" b="1" dirty="0" err="1"/>
              <a:t>správa</a:t>
            </a:r>
            <a:r>
              <a:rPr lang="en-US" sz="3200" b="1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podľa</a:t>
            </a:r>
            <a:r>
              <a:rPr lang="en-US" sz="3200" dirty="0"/>
              <a:t> </a:t>
            </a:r>
            <a:r>
              <a:rPr lang="en-US" sz="3200" dirty="0" err="1"/>
              <a:t>funkcií</a:t>
            </a:r>
            <a:r>
              <a:rPr lang="en-US" sz="3200" dirty="0"/>
              <a:t>, </a:t>
            </a:r>
            <a:r>
              <a:rPr lang="en-US" sz="3200" dirty="0" err="1"/>
              <a:t>rozdeľuje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dve</a:t>
            </a:r>
            <a:r>
              <a:rPr lang="en-US" sz="3200" dirty="0"/>
              <a:t> </a:t>
            </a:r>
            <a:r>
              <a:rPr lang="en-US" sz="3200" dirty="0" err="1"/>
              <a:t>hlavné</a:t>
            </a:r>
            <a:r>
              <a:rPr lang="en-US" sz="3200" dirty="0"/>
              <a:t> </a:t>
            </a:r>
            <a:r>
              <a:rPr lang="en-US" sz="3200" dirty="0" err="1"/>
              <a:t>časti</a:t>
            </a:r>
            <a:r>
              <a:rPr lang="en-US" sz="3200" dirty="0"/>
              <a:t>: </a:t>
            </a:r>
            <a:endParaRPr lang="sk-SK" sz="3200" dirty="0" smtClean="0"/>
          </a:p>
          <a:p>
            <a:pPr marL="0" indent="0">
              <a:buNone/>
            </a:pPr>
            <a:r>
              <a:rPr lang="en-US" sz="3200" dirty="0" smtClean="0"/>
              <a:t>a</a:t>
            </a:r>
            <a:r>
              <a:rPr lang="en-US" sz="3200" dirty="0"/>
              <a:t>) </a:t>
            </a:r>
            <a:r>
              <a:rPr lang="en-US" sz="3200" dirty="0" err="1"/>
              <a:t>samosprávu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b) </a:t>
            </a:r>
            <a:r>
              <a:rPr lang="en-US" sz="3200" dirty="0" err="1"/>
              <a:t>štátnu</a:t>
            </a:r>
            <a:r>
              <a:rPr lang="en-US" sz="3200" dirty="0"/>
              <a:t> </a:t>
            </a:r>
            <a:r>
              <a:rPr lang="en-US" sz="3200" dirty="0" err="1"/>
              <a:t>správu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04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548641"/>
            <a:ext cx="9601200" cy="822959"/>
          </a:xfrm>
        </p:spPr>
        <p:txBody>
          <a:bodyPr>
            <a:normAutofit fontScale="90000"/>
          </a:bodyPr>
          <a:lstStyle/>
          <a:p>
            <a:r>
              <a:rPr lang="sk-SK" sz="6000" dirty="0" smtClean="0"/>
              <a:t>Štátna správa</a:t>
            </a:r>
            <a:endParaRPr lang="en-US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606731"/>
            <a:ext cx="9601200" cy="4432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/>
              <a:t>A, </a:t>
            </a:r>
            <a:r>
              <a:rPr lang="en-US" sz="3600" b="1" u="sng" dirty="0" err="1"/>
              <a:t>Štátna</a:t>
            </a:r>
            <a:r>
              <a:rPr lang="en-US" sz="3600" b="1" u="sng" dirty="0"/>
              <a:t> </a:t>
            </a:r>
            <a:r>
              <a:rPr lang="en-US" sz="3600" b="1" u="sng" dirty="0" err="1"/>
              <a:t>správa</a:t>
            </a:r>
            <a:r>
              <a:rPr lang="en-US" sz="3600" dirty="0"/>
              <a:t> </a:t>
            </a:r>
            <a:endParaRPr lang="sk-SK" sz="3600" dirty="0" smtClean="0"/>
          </a:p>
          <a:p>
            <a:pPr marL="0" indent="0">
              <a:buNone/>
            </a:pPr>
            <a:r>
              <a:rPr lang="sk-SK" sz="3600" dirty="0" smtClean="0"/>
              <a:t>j</a:t>
            </a:r>
            <a:r>
              <a:rPr lang="en-US" sz="3600" dirty="0" smtClean="0"/>
              <a:t>e </a:t>
            </a:r>
            <a:r>
              <a:rPr lang="en-US" sz="3600" dirty="0" err="1"/>
              <a:t>najvýznamnejšou</a:t>
            </a:r>
            <a:r>
              <a:rPr lang="en-US" sz="3600" dirty="0"/>
              <a:t> </a:t>
            </a:r>
            <a:r>
              <a:rPr lang="en-US" sz="3600" dirty="0" err="1"/>
              <a:t>činnosťou</a:t>
            </a:r>
            <a:r>
              <a:rPr lang="en-US" sz="3600" dirty="0"/>
              <a:t> </a:t>
            </a:r>
            <a:r>
              <a:rPr lang="en-US" sz="3600" dirty="0" err="1"/>
              <a:t>štátu</a:t>
            </a:r>
            <a:r>
              <a:rPr lang="en-US" sz="3600" dirty="0"/>
              <a:t>, </a:t>
            </a:r>
            <a:r>
              <a:rPr lang="en-US" sz="3600" dirty="0" err="1"/>
              <a:t>pomocou</a:t>
            </a:r>
            <a:r>
              <a:rPr lang="en-US" sz="3600" dirty="0"/>
              <a:t> </a:t>
            </a:r>
            <a:r>
              <a:rPr lang="en-US" sz="3600" dirty="0" err="1"/>
              <a:t>nej</a:t>
            </a:r>
            <a:r>
              <a:rPr lang="en-US" sz="3600" dirty="0"/>
              <a:t> </a:t>
            </a:r>
            <a:r>
              <a:rPr lang="en-US" sz="3600" dirty="0" err="1"/>
              <a:t>štát</a:t>
            </a:r>
            <a:r>
              <a:rPr lang="en-US" sz="3600" dirty="0"/>
              <a:t> </a:t>
            </a:r>
            <a:r>
              <a:rPr lang="en-US" sz="3600" dirty="0" err="1"/>
              <a:t>vykonáva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činnosti</a:t>
            </a:r>
            <a:r>
              <a:rPr lang="en-US" sz="3600" dirty="0"/>
              <a:t>. </a:t>
            </a:r>
            <a:endParaRPr lang="sk-SK" sz="3600" dirty="0" smtClean="0"/>
          </a:p>
          <a:p>
            <a:pPr marL="0" indent="0">
              <a:buNone/>
            </a:pPr>
            <a:r>
              <a:rPr lang="en-US" sz="3600" dirty="0" err="1" smtClean="0"/>
              <a:t>Má</a:t>
            </a:r>
            <a:r>
              <a:rPr lang="en-US" sz="3600" dirty="0" smtClean="0"/>
              <a:t> </a:t>
            </a:r>
            <a:r>
              <a:rPr lang="en-US" sz="3600" dirty="0"/>
              <a:t>tri </a:t>
            </a:r>
            <a:r>
              <a:rPr lang="en-US" sz="3600" dirty="0" err="1"/>
              <a:t>stupne</a:t>
            </a:r>
            <a:r>
              <a:rPr lang="en-US" sz="3600" dirty="0"/>
              <a:t>: </a:t>
            </a:r>
          </a:p>
          <a:p>
            <a:r>
              <a:rPr lang="en-US" sz="3600" b="1" dirty="0" err="1"/>
              <a:t>ústredná</a:t>
            </a:r>
            <a:r>
              <a:rPr lang="en-US" sz="3600" b="1" dirty="0"/>
              <a:t> </a:t>
            </a:r>
            <a:r>
              <a:rPr lang="en-US" sz="3600" b="1" dirty="0" err="1"/>
              <a:t>štátna</a:t>
            </a:r>
            <a:r>
              <a:rPr lang="en-US" sz="3600" b="1" dirty="0"/>
              <a:t> </a:t>
            </a:r>
            <a:r>
              <a:rPr lang="en-US" sz="3600" b="1" dirty="0" err="1"/>
              <a:t>správa</a:t>
            </a:r>
            <a:r>
              <a:rPr lang="en-US" sz="3600" dirty="0"/>
              <a:t> </a:t>
            </a:r>
            <a:endParaRPr lang="sk-SK" sz="3600" dirty="0" smtClean="0"/>
          </a:p>
          <a:p>
            <a:r>
              <a:rPr lang="en-US" sz="3600" b="1" dirty="0" err="1"/>
              <a:t>miestna</a:t>
            </a:r>
            <a:r>
              <a:rPr lang="en-US" sz="3600" b="1" dirty="0"/>
              <a:t> </a:t>
            </a:r>
            <a:r>
              <a:rPr lang="en-US" sz="3600" b="1" dirty="0" err="1"/>
              <a:t>štátna</a:t>
            </a:r>
            <a:r>
              <a:rPr lang="en-US" sz="3600" b="1" dirty="0"/>
              <a:t> </a:t>
            </a:r>
            <a:r>
              <a:rPr lang="en-US" sz="3600" b="1" dirty="0" err="1"/>
              <a:t>správa</a:t>
            </a:r>
            <a:r>
              <a:rPr lang="en-US" sz="3600" dirty="0"/>
              <a:t> </a:t>
            </a:r>
            <a:endParaRPr lang="sk-SK" sz="3600" dirty="0"/>
          </a:p>
          <a:p>
            <a:r>
              <a:rPr lang="en-US" sz="3600" b="1" dirty="0" err="1"/>
              <a:t>ostatné</a:t>
            </a:r>
            <a:r>
              <a:rPr lang="en-US" sz="3600" b="1" dirty="0"/>
              <a:t> </a:t>
            </a:r>
            <a:r>
              <a:rPr lang="en-US" sz="3600" b="1" dirty="0" err="1"/>
              <a:t>organizácie</a:t>
            </a:r>
            <a:r>
              <a:rPr lang="en-US" sz="3600" b="1" dirty="0"/>
              <a:t> </a:t>
            </a:r>
            <a:r>
              <a:rPr lang="en-US" sz="3600" b="1" dirty="0" err="1"/>
              <a:t>štátnej</a:t>
            </a:r>
            <a:r>
              <a:rPr lang="en-US" sz="3600" b="1" dirty="0"/>
              <a:t> </a:t>
            </a:r>
            <a:r>
              <a:rPr lang="en-US" sz="3600" b="1" dirty="0" err="1"/>
              <a:t>správy</a:t>
            </a:r>
            <a:r>
              <a:rPr lang="en-US" sz="3600" b="1" dirty="0"/>
              <a:t> </a:t>
            </a:r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09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522515"/>
            <a:ext cx="9601200" cy="862148"/>
          </a:xfrm>
        </p:spPr>
        <p:txBody>
          <a:bodyPr>
            <a:normAutofit fontScale="90000"/>
          </a:bodyPr>
          <a:lstStyle/>
          <a:p>
            <a:r>
              <a:rPr lang="sk-SK" sz="6000" dirty="0" smtClean="0"/>
              <a:t>Ústredná štátna správa</a:t>
            </a:r>
            <a:endParaRPr lang="en-US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698172"/>
            <a:ext cx="9601200" cy="429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b="1" dirty="0" err="1" smtClean="0"/>
              <a:t>Ú</a:t>
            </a:r>
            <a:r>
              <a:rPr lang="en-US" sz="4000" b="1" dirty="0" err="1" smtClean="0"/>
              <a:t>stredná</a:t>
            </a:r>
            <a:r>
              <a:rPr lang="en-US" sz="4000" b="1" dirty="0" smtClean="0"/>
              <a:t> </a:t>
            </a:r>
            <a:r>
              <a:rPr lang="en-US" sz="4000" b="1" dirty="0" err="1"/>
              <a:t>štátna</a:t>
            </a:r>
            <a:r>
              <a:rPr lang="en-US" sz="4000" b="1" dirty="0"/>
              <a:t> </a:t>
            </a:r>
            <a:r>
              <a:rPr lang="en-US" sz="4000" b="1" dirty="0" err="1"/>
              <a:t>správa</a:t>
            </a:r>
            <a:r>
              <a:rPr lang="en-US" sz="4000" dirty="0"/>
              <a:t> </a:t>
            </a:r>
            <a:endParaRPr lang="sk-SK" sz="4000" dirty="0" smtClean="0"/>
          </a:p>
          <a:p>
            <a:pPr marL="0" indent="0">
              <a:buNone/>
            </a:pPr>
            <a:r>
              <a:rPr lang="sk-SK" sz="4000" dirty="0" smtClean="0"/>
              <a:t>Je </a:t>
            </a:r>
            <a:r>
              <a:rPr lang="en-US" sz="4000" dirty="0" err="1" smtClean="0"/>
              <a:t>najvyšší</a:t>
            </a:r>
            <a:r>
              <a:rPr lang="en-US" sz="4000" dirty="0" smtClean="0"/>
              <a:t> </a:t>
            </a:r>
            <a:r>
              <a:rPr lang="en-US" sz="4000" dirty="0" err="1"/>
              <a:t>stupeň</a:t>
            </a:r>
            <a:r>
              <a:rPr lang="en-US" sz="4000" dirty="0"/>
              <a:t> </a:t>
            </a:r>
            <a:r>
              <a:rPr lang="en-US" sz="4000" dirty="0" err="1"/>
              <a:t>štátnej</a:t>
            </a:r>
            <a:r>
              <a:rPr lang="en-US" sz="4000" dirty="0"/>
              <a:t> </a:t>
            </a:r>
            <a:r>
              <a:rPr lang="en-US" sz="4000" dirty="0" err="1"/>
              <a:t>správy</a:t>
            </a:r>
            <a:r>
              <a:rPr lang="en-US" sz="4000" dirty="0"/>
              <a:t>. </a:t>
            </a:r>
            <a:endParaRPr lang="sk-SK" sz="4000" dirty="0" smtClean="0"/>
          </a:p>
          <a:p>
            <a:pPr marL="0" indent="0">
              <a:buNone/>
            </a:pPr>
            <a:r>
              <a:rPr lang="en-US" sz="4000" dirty="0" err="1" smtClean="0"/>
              <a:t>Sem</a:t>
            </a:r>
            <a:r>
              <a:rPr lang="en-US" sz="4000" dirty="0" smtClean="0"/>
              <a:t> </a:t>
            </a:r>
            <a:r>
              <a:rPr lang="en-US" sz="4000" dirty="0" err="1"/>
              <a:t>patrí</a:t>
            </a:r>
            <a:r>
              <a:rPr lang="en-US" sz="4000" dirty="0"/>
              <a:t> </a:t>
            </a:r>
            <a:r>
              <a:rPr lang="en-US" sz="4000" dirty="0" err="1"/>
              <a:t>vláda</a:t>
            </a:r>
            <a:r>
              <a:rPr lang="en-US" sz="4000" dirty="0"/>
              <a:t> a </a:t>
            </a:r>
            <a:r>
              <a:rPr lang="en-US" sz="4000" dirty="0" err="1"/>
              <a:t>ministerstvá</a:t>
            </a:r>
            <a:r>
              <a:rPr lang="en-US" sz="4000" dirty="0"/>
              <a:t>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3087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18011"/>
            <a:ext cx="9601200" cy="1045029"/>
          </a:xfrm>
        </p:spPr>
        <p:txBody>
          <a:bodyPr>
            <a:normAutofit/>
          </a:bodyPr>
          <a:lstStyle/>
          <a:p>
            <a:r>
              <a:rPr lang="sk-SK" sz="6000" dirty="0" smtClean="0"/>
              <a:t>Miestna štátna správa</a:t>
            </a:r>
            <a:endParaRPr lang="en-US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63040"/>
            <a:ext cx="9601200" cy="470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b="1" dirty="0" err="1" smtClean="0"/>
              <a:t>M</a:t>
            </a:r>
            <a:r>
              <a:rPr lang="en-US" sz="3600" b="1" dirty="0" err="1" smtClean="0"/>
              <a:t>iestna</a:t>
            </a:r>
            <a:r>
              <a:rPr lang="en-US" sz="3600" b="1" dirty="0" smtClean="0"/>
              <a:t> </a:t>
            </a:r>
            <a:r>
              <a:rPr lang="en-US" sz="3600" b="1" dirty="0" err="1"/>
              <a:t>štátna</a:t>
            </a:r>
            <a:r>
              <a:rPr lang="en-US" sz="3600" b="1" dirty="0"/>
              <a:t> </a:t>
            </a:r>
            <a:r>
              <a:rPr lang="en-US" sz="3600" b="1" dirty="0" err="1"/>
              <a:t>správa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endParaRPr lang="sk-SK" sz="3600" dirty="0" smtClean="0"/>
          </a:p>
          <a:p>
            <a:pPr marL="0" indent="0">
              <a:buNone/>
            </a:pPr>
            <a:r>
              <a:rPr lang="sk-SK" sz="3600" dirty="0"/>
              <a:t>J</a:t>
            </a:r>
            <a:r>
              <a:rPr lang="en-US" sz="3600" dirty="0" smtClean="0"/>
              <a:t>e </a:t>
            </a:r>
            <a:r>
              <a:rPr lang="en-US" sz="3600" dirty="0"/>
              <a:t>to </a:t>
            </a:r>
            <a:r>
              <a:rPr lang="en-US" sz="3600" dirty="0" err="1"/>
              <a:t>druhý</a:t>
            </a:r>
            <a:r>
              <a:rPr lang="en-US" sz="3600" dirty="0"/>
              <a:t> </a:t>
            </a:r>
            <a:r>
              <a:rPr lang="en-US" sz="3600" dirty="0" err="1"/>
              <a:t>stupeň</a:t>
            </a:r>
            <a:r>
              <a:rPr lang="en-US" sz="3600" dirty="0"/>
              <a:t> </a:t>
            </a:r>
            <a:r>
              <a:rPr lang="en-US" sz="3600" dirty="0" err="1"/>
              <a:t>štátnej</a:t>
            </a:r>
            <a:r>
              <a:rPr lang="en-US" sz="3600" dirty="0"/>
              <a:t> </a:t>
            </a:r>
            <a:r>
              <a:rPr lang="en-US" sz="3600" dirty="0" err="1"/>
              <a:t>správy</a:t>
            </a:r>
            <a:r>
              <a:rPr lang="en-US" sz="3600" dirty="0"/>
              <a:t>, </a:t>
            </a:r>
            <a:r>
              <a:rPr lang="en-US" sz="3600" dirty="0" err="1"/>
              <a:t>zameriava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region, </a:t>
            </a:r>
            <a:r>
              <a:rPr lang="en-US" sz="3600" dirty="0" err="1"/>
              <a:t>oblasť</a:t>
            </a:r>
            <a:r>
              <a:rPr lang="en-US" sz="3600" dirty="0"/>
              <a:t>. </a:t>
            </a:r>
          </a:p>
          <a:p>
            <a:pPr marL="0" indent="0">
              <a:buNone/>
            </a:pPr>
            <a:r>
              <a:rPr lang="en-US" sz="3600" dirty="0" err="1"/>
              <a:t>Sem</a:t>
            </a:r>
            <a:r>
              <a:rPr lang="en-US" sz="3600" dirty="0"/>
              <a:t> patria </a:t>
            </a:r>
            <a:r>
              <a:rPr lang="en-US" sz="3600" dirty="0" err="1"/>
              <a:t>krajské</a:t>
            </a:r>
            <a:r>
              <a:rPr lang="en-US" sz="3600" dirty="0"/>
              <a:t> a </a:t>
            </a:r>
            <a:r>
              <a:rPr lang="en-US" sz="3600" dirty="0" err="1"/>
              <a:t>obvodné</a:t>
            </a:r>
            <a:r>
              <a:rPr lang="en-US" sz="3600" dirty="0"/>
              <a:t> </a:t>
            </a:r>
            <a:r>
              <a:rPr lang="en-US" sz="3600" dirty="0" err="1"/>
              <a:t>úrady</a:t>
            </a:r>
            <a:r>
              <a:rPr lang="en-US" sz="3600" dirty="0"/>
              <a:t>, ale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iné</a:t>
            </a:r>
            <a:r>
              <a:rPr lang="en-US" sz="3600" dirty="0"/>
              <a:t> </a:t>
            </a:r>
            <a:r>
              <a:rPr lang="en-US" sz="3600" dirty="0" err="1"/>
              <a:t>organizácie</a:t>
            </a:r>
            <a:r>
              <a:rPr lang="en-US" sz="3600" dirty="0"/>
              <a:t>  </a:t>
            </a:r>
            <a:r>
              <a:rPr lang="en-US" sz="3600" dirty="0" err="1"/>
              <a:t>týkajúce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daného</a:t>
            </a:r>
            <a:r>
              <a:rPr lang="en-US" sz="3600" dirty="0"/>
              <a:t> </a:t>
            </a:r>
            <a:r>
              <a:rPr lang="en-US" sz="3600" dirty="0" err="1"/>
              <a:t>regiónu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45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9601200" cy="1045029"/>
          </a:xfrm>
        </p:spPr>
        <p:txBody>
          <a:bodyPr>
            <a:normAutofit/>
          </a:bodyPr>
          <a:lstStyle/>
          <a:p>
            <a:r>
              <a:rPr lang="sk-SK" sz="6000" dirty="0" smtClean="0"/>
              <a:t>Organizácie štátnej správy</a:t>
            </a:r>
            <a:endParaRPr lang="en-US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685109"/>
            <a:ext cx="9601200" cy="4498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600" b="1" dirty="0" smtClean="0"/>
              <a:t>O</a:t>
            </a:r>
            <a:r>
              <a:rPr lang="en-US" sz="3600" b="1" dirty="0" err="1" smtClean="0"/>
              <a:t>statné</a:t>
            </a:r>
            <a:r>
              <a:rPr lang="en-US" sz="3600" b="1" dirty="0" smtClean="0"/>
              <a:t> </a:t>
            </a:r>
            <a:r>
              <a:rPr lang="en-US" sz="3600" b="1" dirty="0" err="1"/>
              <a:t>organizácie</a:t>
            </a:r>
            <a:r>
              <a:rPr lang="en-US" sz="3600" b="1" dirty="0"/>
              <a:t> </a:t>
            </a:r>
            <a:r>
              <a:rPr lang="en-US" sz="3600" b="1" dirty="0" err="1"/>
              <a:t>štátnej</a:t>
            </a:r>
            <a:r>
              <a:rPr lang="en-US" sz="3600" b="1" dirty="0"/>
              <a:t> </a:t>
            </a:r>
            <a:r>
              <a:rPr lang="en-US" sz="3600" b="1" dirty="0" err="1"/>
              <a:t>správy</a:t>
            </a:r>
            <a:r>
              <a:rPr lang="en-US" sz="3600" b="1" dirty="0"/>
              <a:t> </a:t>
            </a:r>
            <a:endParaRPr lang="sk-SK" sz="3600" dirty="0"/>
          </a:p>
          <a:p>
            <a:pPr marL="0" indent="0">
              <a:buNone/>
            </a:pPr>
            <a:r>
              <a:rPr lang="sk-SK" sz="3600" dirty="0"/>
              <a:t>D</a:t>
            </a:r>
            <a:r>
              <a:rPr lang="en-US" sz="3600" dirty="0" smtClean="0"/>
              <a:t>o</a:t>
            </a:r>
            <a:r>
              <a:rPr lang="en-US" sz="3600" b="1" dirty="0" smtClean="0"/>
              <a:t> </a:t>
            </a:r>
            <a:r>
              <a:rPr lang="en-US" sz="3600" dirty="0" err="1"/>
              <a:t>tretieho</a:t>
            </a:r>
            <a:r>
              <a:rPr lang="en-US" sz="3600" dirty="0"/>
              <a:t> </a:t>
            </a:r>
            <a:r>
              <a:rPr lang="en-US" sz="3600" dirty="0" err="1"/>
              <a:t>stupňa</a:t>
            </a:r>
            <a:r>
              <a:rPr lang="en-US" sz="3600" dirty="0"/>
              <a:t> </a:t>
            </a:r>
            <a:r>
              <a:rPr lang="en-US" sz="3600" dirty="0" err="1"/>
              <a:t>štátnej</a:t>
            </a:r>
            <a:r>
              <a:rPr lang="en-US" sz="3600" dirty="0"/>
              <a:t> </a:t>
            </a:r>
            <a:r>
              <a:rPr lang="en-US" sz="3600" dirty="0" err="1"/>
              <a:t>správy</a:t>
            </a:r>
            <a:r>
              <a:rPr lang="en-US" sz="3600" dirty="0"/>
              <a:t> patria </a:t>
            </a:r>
            <a:r>
              <a:rPr lang="en-US" sz="3600" dirty="0" err="1"/>
              <a:t>organizácie</a:t>
            </a:r>
            <a:r>
              <a:rPr lang="en-US" sz="3600" dirty="0"/>
              <a:t>, </a:t>
            </a:r>
            <a:r>
              <a:rPr lang="en-US" sz="3600" dirty="0" err="1"/>
              <a:t>ktoré</a:t>
            </a:r>
            <a:r>
              <a:rPr lang="en-US" sz="3600" dirty="0"/>
              <a:t> </a:t>
            </a:r>
            <a:r>
              <a:rPr lang="en-US" sz="3600" dirty="0" err="1"/>
              <a:t>ostatným</a:t>
            </a:r>
            <a:r>
              <a:rPr lang="en-US" sz="3600" dirty="0"/>
              <a:t> </a:t>
            </a:r>
            <a:r>
              <a:rPr lang="en-US" sz="3600" dirty="0" err="1"/>
              <a:t>stupňom</a:t>
            </a:r>
            <a:r>
              <a:rPr lang="en-US" sz="3600" dirty="0"/>
              <a:t> </a:t>
            </a:r>
            <a:r>
              <a:rPr lang="en-US" sz="3600" dirty="0" err="1"/>
              <a:t>štátnej</a:t>
            </a:r>
            <a:r>
              <a:rPr lang="en-US" sz="3600" dirty="0"/>
              <a:t> </a:t>
            </a:r>
            <a:r>
              <a:rPr lang="en-US" sz="3600" dirty="0" err="1"/>
              <a:t>správy</a:t>
            </a:r>
            <a:r>
              <a:rPr lang="en-US" sz="3600" dirty="0"/>
              <a:t> </a:t>
            </a:r>
            <a:r>
              <a:rPr lang="en-US" sz="3600" dirty="0" err="1"/>
              <a:t>pomáhajú</a:t>
            </a:r>
            <a:r>
              <a:rPr lang="en-US" sz="3600" dirty="0"/>
              <a:t> </a:t>
            </a:r>
            <a:r>
              <a:rPr lang="en-US" sz="3600" dirty="0" err="1"/>
              <a:t>vykonávať</a:t>
            </a:r>
            <a:r>
              <a:rPr lang="en-US" sz="3600" dirty="0"/>
              <a:t> </a:t>
            </a:r>
            <a:r>
              <a:rPr lang="en-US" sz="3600" dirty="0" err="1"/>
              <a:t>ich</a:t>
            </a:r>
            <a:r>
              <a:rPr lang="en-US" sz="3600" dirty="0"/>
              <a:t> </a:t>
            </a:r>
            <a:r>
              <a:rPr lang="en-US" sz="3600" dirty="0" err="1"/>
              <a:t>funkcie</a:t>
            </a:r>
            <a:r>
              <a:rPr lang="en-US" sz="3600" dirty="0"/>
              <a:t> a </a:t>
            </a:r>
            <a:r>
              <a:rPr lang="en-US" sz="3600" dirty="0" err="1"/>
              <a:t>úlohy</a:t>
            </a:r>
            <a:r>
              <a:rPr lang="en-US" sz="3600" dirty="0"/>
              <a:t>. </a:t>
            </a:r>
            <a:r>
              <a:rPr lang="en-US" sz="3600" dirty="0" err="1"/>
              <a:t>Napr</a:t>
            </a:r>
            <a:r>
              <a:rPr lang="en-US" sz="3600" dirty="0"/>
              <a:t>. </a:t>
            </a:r>
            <a:r>
              <a:rPr lang="en-US" sz="3600" dirty="0" err="1"/>
              <a:t>protimonopolný</a:t>
            </a:r>
            <a:r>
              <a:rPr lang="en-US" sz="3600" dirty="0"/>
              <a:t> </a:t>
            </a:r>
            <a:r>
              <a:rPr lang="en-US" sz="3600" dirty="0" err="1"/>
              <a:t>úrad</a:t>
            </a:r>
            <a:r>
              <a:rPr lang="en-US" sz="3600" dirty="0"/>
              <a:t>, </a:t>
            </a:r>
            <a:r>
              <a:rPr lang="en-US" sz="3600" dirty="0" err="1"/>
              <a:t>katastrálny</a:t>
            </a:r>
            <a:r>
              <a:rPr lang="en-US" sz="3600" dirty="0"/>
              <a:t> </a:t>
            </a:r>
            <a:r>
              <a:rPr lang="en-US" sz="3600" dirty="0" err="1"/>
              <a:t>úrad</a:t>
            </a:r>
            <a:r>
              <a:rPr lang="en-US" sz="3600" dirty="0"/>
              <a:t>, </a:t>
            </a:r>
            <a:r>
              <a:rPr lang="en-US" sz="3600" dirty="0" err="1"/>
              <a:t>úrad</a:t>
            </a:r>
            <a:r>
              <a:rPr lang="en-US" sz="3600" dirty="0"/>
              <a:t> </a:t>
            </a:r>
            <a:r>
              <a:rPr lang="en-US" sz="3600" dirty="0" err="1"/>
              <a:t>geodézie</a:t>
            </a:r>
            <a:r>
              <a:rPr lang="en-US" sz="3600" dirty="0"/>
              <a:t>, </a:t>
            </a:r>
            <a:r>
              <a:rPr lang="en-US" sz="3600" dirty="0" err="1"/>
              <a:t>kartografický</a:t>
            </a:r>
            <a:r>
              <a:rPr lang="en-US" sz="3600" dirty="0"/>
              <a:t> </a:t>
            </a:r>
            <a:r>
              <a:rPr lang="en-US" sz="3600" dirty="0" err="1"/>
              <a:t>úrad</a:t>
            </a:r>
            <a:r>
              <a:rPr lang="en-US" sz="3600" dirty="0"/>
              <a:t> a pod.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6246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79269"/>
            <a:ext cx="9601200" cy="600891"/>
          </a:xfrm>
        </p:spPr>
        <p:txBody>
          <a:bodyPr>
            <a:normAutofit fontScale="90000"/>
          </a:bodyPr>
          <a:lstStyle/>
          <a:p>
            <a:r>
              <a:rPr lang="en-US" sz="6000" b="1" u="sng" dirty="0" smtClean="0"/>
              <a:t>B, </a:t>
            </a:r>
            <a:r>
              <a:rPr lang="en-US" sz="6000" b="1" u="sng" dirty="0" err="1" smtClean="0"/>
              <a:t>Samospráva</a:t>
            </a:r>
            <a:endParaRPr lang="en-US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698171"/>
            <a:ext cx="9601200" cy="4420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je </a:t>
            </a:r>
            <a:r>
              <a:rPr lang="en-US" sz="3600" dirty="0" err="1"/>
              <a:t>správa</a:t>
            </a:r>
            <a:r>
              <a:rPr lang="en-US" sz="3600" dirty="0"/>
              <a:t> </a:t>
            </a:r>
            <a:r>
              <a:rPr lang="en-US" sz="3600" dirty="0" err="1"/>
              <a:t>istého</a:t>
            </a:r>
            <a:r>
              <a:rPr lang="en-US" sz="3600" dirty="0"/>
              <a:t> </a:t>
            </a:r>
            <a:r>
              <a:rPr lang="en-US" sz="3600" dirty="0" err="1"/>
              <a:t>regiónu</a:t>
            </a:r>
            <a:r>
              <a:rPr lang="en-US" sz="3600" dirty="0"/>
              <a:t>, </a:t>
            </a:r>
            <a:r>
              <a:rPr lang="en-US" sz="3600" dirty="0" err="1"/>
              <a:t>ktorého</a:t>
            </a:r>
            <a:r>
              <a:rPr lang="en-US" sz="3600" dirty="0"/>
              <a:t> </a:t>
            </a:r>
            <a:r>
              <a:rPr lang="en-US" sz="3600" dirty="0" err="1"/>
              <a:t>občania</a:t>
            </a:r>
            <a:r>
              <a:rPr lang="en-US" sz="3600" dirty="0"/>
              <a:t> </a:t>
            </a:r>
            <a:r>
              <a:rPr lang="en-US" sz="3600" dirty="0" err="1"/>
              <a:t>majú</a:t>
            </a:r>
            <a:r>
              <a:rPr lang="en-US" sz="3600" dirty="0"/>
              <a:t> </a:t>
            </a:r>
            <a:r>
              <a:rPr lang="en-US" sz="3600" dirty="0" err="1"/>
              <a:t>právo</a:t>
            </a:r>
            <a:r>
              <a:rPr lang="en-US" sz="3600" dirty="0"/>
              <a:t> (</a:t>
            </a:r>
            <a:r>
              <a:rPr lang="en-US" sz="3600" dirty="0" err="1"/>
              <a:t>pomocou</a:t>
            </a:r>
            <a:r>
              <a:rPr lang="en-US" sz="3600" dirty="0"/>
              <a:t> </a:t>
            </a:r>
            <a:r>
              <a:rPr lang="en-US" sz="3600" dirty="0" err="1"/>
              <a:t>svojich</a:t>
            </a:r>
            <a:r>
              <a:rPr lang="en-US" sz="3600" dirty="0"/>
              <a:t> </a:t>
            </a:r>
            <a:r>
              <a:rPr lang="en-US" sz="3600" dirty="0" err="1"/>
              <a:t>zástupcov</a:t>
            </a:r>
            <a:r>
              <a:rPr lang="en-US" sz="3600" dirty="0"/>
              <a:t>) </a:t>
            </a:r>
            <a:r>
              <a:rPr lang="en-US" sz="3600" dirty="0" err="1"/>
              <a:t>riadiť</a:t>
            </a:r>
            <a:r>
              <a:rPr lang="en-US" sz="3600" dirty="0"/>
              <a:t> a </a:t>
            </a:r>
            <a:r>
              <a:rPr lang="en-US" sz="3600" dirty="0" err="1"/>
              <a:t>zúčastňovať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moci</a:t>
            </a:r>
            <a:r>
              <a:rPr lang="en-US" sz="3600" dirty="0"/>
              <a:t> v </a:t>
            </a:r>
            <a:r>
              <a:rPr lang="en-US" sz="3600" dirty="0" err="1"/>
              <a:t>rámci</a:t>
            </a:r>
            <a:r>
              <a:rPr lang="en-US" sz="3600" dirty="0"/>
              <a:t> </a:t>
            </a:r>
            <a:r>
              <a:rPr lang="en-US" sz="3600" dirty="0" err="1"/>
              <a:t>svojho</a:t>
            </a:r>
            <a:r>
              <a:rPr lang="en-US" sz="3600" dirty="0"/>
              <a:t> </a:t>
            </a:r>
            <a:r>
              <a:rPr lang="en-US" sz="3600" dirty="0" err="1"/>
              <a:t>regiónu</a:t>
            </a:r>
            <a:r>
              <a:rPr lang="en-US" sz="3600" dirty="0"/>
              <a:t>. </a:t>
            </a:r>
          </a:p>
          <a:p>
            <a:pPr marL="0" indent="0">
              <a:buNone/>
            </a:pPr>
            <a:r>
              <a:rPr lang="sk-SK" sz="3600" dirty="0" err="1"/>
              <a:t>J</a:t>
            </a:r>
            <a:r>
              <a:rPr lang="en-US" sz="3600" dirty="0" err="1" smtClean="0"/>
              <a:t>ej</a:t>
            </a:r>
            <a:r>
              <a:rPr lang="en-US" sz="3600" dirty="0" smtClean="0"/>
              <a:t> </a:t>
            </a:r>
            <a:r>
              <a:rPr lang="en-US" sz="3600" dirty="0" err="1"/>
              <a:t>základnou</a:t>
            </a:r>
            <a:r>
              <a:rPr lang="en-US" sz="3600" dirty="0"/>
              <a:t> </a:t>
            </a:r>
            <a:r>
              <a:rPr lang="en-US" sz="3600" dirty="0" err="1"/>
              <a:t>jednotkou</a:t>
            </a:r>
            <a:r>
              <a:rPr lang="en-US" sz="3600" dirty="0"/>
              <a:t> je </a:t>
            </a:r>
            <a:r>
              <a:rPr lang="en-US" sz="3600" b="1" dirty="0" err="1"/>
              <a:t>obec</a:t>
            </a:r>
            <a:r>
              <a:rPr lang="en-US" sz="3600" dirty="0"/>
              <a:t>. </a:t>
            </a:r>
          </a:p>
          <a:p>
            <a:pPr marL="0" indent="0">
              <a:buNone/>
            </a:pPr>
            <a:r>
              <a:rPr lang="en-US" sz="3600" dirty="0"/>
              <a:t>Pod </a:t>
            </a:r>
            <a:r>
              <a:rPr lang="en-US" sz="3600" dirty="0" err="1"/>
              <a:t>obcou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myslí</a:t>
            </a:r>
            <a:r>
              <a:rPr lang="en-US" sz="3600" dirty="0"/>
              <a:t> </a:t>
            </a:r>
            <a:r>
              <a:rPr lang="en-US" sz="3600" dirty="0" err="1"/>
              <a:t>samostatný</a:t>
            </a:r>
            <a:r>
              <a:rPr lang="en-US" sz="3600" dirty="0"/>
              <a:t> </a:t>
            </a:r>
            <a:r>
              <a:rPr lang="en-US" sz="3600" dirty="0" err="1"/>
              <a:t>samosprávny</a:t>
            </a:r>
            <a:r>
              <a:rPr lang="en-US" sz="3600" dirty="0"/>
              <a:t> </a:t>
            </a:r>
            <a:r>
              <a:rPr lang="en-US" sz="3600" dirty="0" err="1"/>
              <a:t>územný</a:t>
            </a:r>
            <a:r>
              <a:rPr lang="en-US" sz="3600" dirty="0"/>
              <a:t> </a:t>
            </a:r>
            <a:r>
              <a:rPr lang="en-US" sz="3600" dirty="0" err="1"/>
              <a:t>celok</a:t>
            </a:r>
            <a:r>
              <a:rPr lang="en-US" sz="3600" dirty="0"/>
              <a:t>, </a:t>
            </a:r>
            <a:r>
              <a:rPr lang="en-US" sz="3600" dirty="0" err="1"/>
              <a:t>ktorého</a:t>
            </a:r>
            <a:r>
              <a:rPr lang="en-US" sz="3600" dirty="0"/>
              <a:t> </a:t>
            </a:r>
            <a:r>
              <a:rPr lang="en-US" sz="3600" dirty="0" err="1"/>
              <a:t>občania</a:t>
            </a:r>
            <a:r>
              <a:rPr lang="en-US" sz="3600" dirty="0"/>
              <a:t> </a:t>
            </a:r>
            <a:r>
              <a:rPr lang="en-US" sz="3600" dirty="0" err="1"/>
              <a:t>majú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území</a:t>
            </a:r>
            <a:r>
              <a:rPr lang="en-US" sz="3600" dirty="0"/>
              <a:t> </a:t>
            </a:r>
            <a:r>
              <a:rPr lang="en-US" sz="3600" dirty="0" err="1"/>
              <a:t>trvalý</a:t>
            </a:r>
            <a:r>
              <a:rPr lang="en-US" sz="3600" dirty="0"/>
              <a:t> </a:t>
            </a:r>
            <a:r>
              <a:rPr lang="en-US" sz="3600" dirty="0" err="1"/>
              <a:t>pobyt</a:t>
            </a:r>
            <a:r>
              <a:rPr lang="en-US" sz="3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02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627017"/>
            <a:ext cx="9321501" cy="5552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Obec</a:t>
            </a:r>
            <a:r>
              <a:rPr lang="en-US" sz="4000" dirty="0"/>
              <a:t> </a:t>
            </a:r>
            <a:r>
              <a:rPr lang="en-US" sz="4000" dirty="0" err="1"/>
              <a:t>vykonáva</a:t>
            </a:r>
            <a:r>
              <a:rPr lang="en-US" sz="4000" dirty="0"/>
              <a:t> </a:t>
            </a:r>
            <a:r>
              <a:rPr lang="en-US" sz="4000" dirty="0" err="1"/>
              <a:t>aktivity</a:t>
            </a:r>
            <a:r>
              <a:rPr lang="en-US" sz="4000" dirty="0"/>
              <a:t>, </a:t>
            </a:r>
            <a:r>
              <a:rPr lang="en-US" sz="4000" dirty="0" err="1"/>
              <a:t>ktoré</a:t>
            </a:r>
            <a:r>
              <a:rPr lang="en-US" sz="4000" dirty="0"/>
              <a:t> </a:t>
            </a:r>
            <a:r>
              <a:rPr lang="en-US" sz="4000" dirty="0" err="1"/>
              <a:t>vedú</a:t>
            </a:r>
            <a:r>
              <a:rPr lang="en-US" sz="4000" dirty="0"/>
              <a:t> k </a:t>
            </a:r>
            <a:r>
              <a:rPr lang="en-US" sz="4000" dirty="0" err="1"/>
              <a:t>jej</a:t>
            </a:r>
            <a:r>
              <a:rPr lang="en-US" sz="4000" dirty="0"/>
              <a:t> </a:t>
            </a:r>
            <a:r>
              <a:rPr lang="en-US" sz="4000" dirty="0" err="1"/>
              <a:t>rozvoju</a:t>
            </a:r>
            <a:r>
              <a:rPr lang="en-US" sz="4000" dirty="0"/>
              <a:t> a k </a:t>
            </a:r>
            <a:r>
              <a:rPr lang="en-US" sz="4000" dirty="0" err="1"/>
              <a:t>spokojnosti</a:t>
            </a:r>
            <a:r>
              <a:rPr lang="en-US" sz="4000" dirty="0"/>
              <a:t> </a:t>
            </a:r>
            <a:r>
              <a:rPr lang="en-US" sz="4000" dirty="0" err="1"/>
              <a:t>jej</a:t>
            </a:r>
            <a:r>
              <a:rPr lang="en-US" sz="4000" dirty="0"/>
              <a:t> </a:t>
            </a:r>
            <a:r>
              <a:rPr lang="en-US" sz="4000" dirty="0" err="1"/>
              <a:t>obyvateľov</a:t>
            </a:r>
            <a:r>
              <a:rPr lang="en-US" sz="4000" dirty="0"/>
              <a:t>. </a:t>
            </a:r>
            <a:endParaRPr lang="sk-SK" sz="4000" dirty="0" smtClean="0"/>
          </a:p>
          <a:p>
            <a:pPr marL="0" indent="0">
              <a:buNone/>
            </a:pPr>
            <a:r>
              <a:rPr lang="sk-SK" sz="4000" dirty="0" smtClean="0"/>
              <a:t>O</a:t>
            </a:r>
            <a:r>
              <a:rPr lang="en-US" sz="4000" dirty="0" err="1" smtClean="0"/>
              <a:t>bec</a:t>
            </a:r>
            <a:r>
              <a:rPr lang="en-US" sz="4000" dirty="0" smtClean="0"/>
              <a:t> </a:t>
            </a:r>
            <a:r>
              <a:rPr lang="en-US" sz="4000" dirty="0" err="1"/>
              <a:t>môže</a:t>
            </a:r>
            <a:r>
              <a:rPr lang="en-US" sz="4000" dirty="0"/>
              <a:t> </a:t>
            </a:r>
            <a:r>
              <a:rPr lang="en-US" sz="4000" dirty="0" err="1"/>
              <a:t>vykonávať</a:t>
            </a:r>
            <a:r>
              <a:rPr lang="en-US" sz="4000" dirty="0"/>
              <a:t> </a:t>
            </a:r>
            <a:r>
              <a:rPr lang="en-US" sz="4000" dirty="0" err="1"/>
              <a:t>aj</a:t>
            </a:r>
            <a:r>
              <a:rPr lang="en-US" sz="4000" dirty="0"/>
              <a:t> </a:t>
            </a:r>
            <a:r>
              <a:rPr lang="en-US" sz="4000" dirty="0" err="1"/>
              <a:t>špeciálne</a:t>
            </a:r>
            <a:r>
              <a:rPr lang="en-US" sz="4000" dirty="0"/>
              <a:t> </a:t>
            </a:r>
            <a:r>
              <a:rPr lang="en-US" sz="4000" dirty="0" err="1"/>
              <a:t>funkcie</a:t>
            </a:r>
            <a:r>
              <a:rPr lang="en-US" sz="4000" dirty="0"/>
              <a:t>, </a:t>
            </a:r>
            <a:r>
              <a:rPr lang="en-US" sz="4000" dirty="0" err="1"/>
              <a:t>ktoré</a:t>
            </a:r>
            <a:r>
              <a:rPr lang="en-US" sz="4000" dirty="0"/>
              <a:t> </a:t>
            </a:r>
            <a:r>
              <a:rPr lang="en-US" sz="4000" dirty="0" err="1"/>
              <a:t>jej</a:t>
            </a:r>
            <a:r>
              <a:rPr lang="en-US" sz="4000" dirty="0"/>
              <a:t> </a:t>
            </a:r>
            <a:r>
              <a:rPr lang="en-US" sz="4000" dirty="0" err="1"/>
              <a:t>pridelí</a:t>
            </a:r>
            <a:r>
              <a:rPr lang="en-US" sz="4000" dirty="0"/>
              <a:t> </a:t>
            </a:r>
            <a:r>
              <a:rPr lang="en-US" sz="4000" dirty="0" err="1"/>
              <a:t>štát</a:t>
            </a:r>
            <a:r>
              <a:rPr lang="en-US" sz="4000" dirty="0" smtClean="0"/>
              <a:t>.</a:t>
            </a:r>
            <a:endParaRPr lang="sk-SK" sz="4000" dirty="0" smtClean="0"/>
          </a:p>
          <a:p>
            <a:pPr marL="0" indent="0">
              <a:buNone/>
            </a:pPr>
            <a:r>
              <a:rPr lang="en-US" sz="4000" dirty="0" err="1" smtClean="0"/>
              <a:t>Štát</a:t>
            </a:r>
            <a:r>
              <a:rPr lang="en-US" sz="4000" dirty="0" smtClean="0"/>
              <a:t> </a:t>
            </a:r>
            <a:r>
              <a:rPr lang="en-US" sz="4000" dirty="0" err="1"/>
              <a:t>zároveň</a:t>
            </a:r>
            <a:r>
              <a:rPr lang="en-US" sz="4000" dirty="0"/>
              <a:t> </a:t>
            </a:r>
            <a:r>
              <a:rPr lang="en-US" sz="4000" dirty="0" err="1"/>
              <a:t>obci</a:t>
            </a:r>
            <a:r>
              <a:rPr lang="en-US" sz="4000" dirty="0"/>
              <a:t> </a:t>
            </a:r>
            <a:r>
              <a:rPr lang="en-US" sz="4000" dirty="0" err="1"/>
              <a:t>priznáva</a:t>
            </a:r>
            <a:r>
              <a:rPr lang="en-US" sz="4000" dirty="0"/>
              <a:t> </a:t>
            </a:r>
            <a:r>
              <a:rPr lang="en-US" sz="4000" dirty="0" err="1"/>
              <a:t>právo</a:t>
            </a:r>
            <a:r>
              <a:rPr lang="en-US" sz="4000" dirty="0"/>
              <a:t> </a:t>
            </a:r>
            <a:r>
              <a:rPr lang="en-US" sz="4000" dirty="0" err="1"/>
              <a:t>mať</a:t>
            </a:r>
            <a:r>
              <a:rPr lang="en-US" sz="4000" dirty="0"/>
              <a:t> </a:t>
            </a:r>
            <a:r>
              <a:rPr lang="en-US" sz="4000" dirty="0" err="1"/>
              <a:t>svoje</a:t>
            </a:r>
            <a:r>
              <a:rPr lang="en-US" sz="4000" dirty="0"/>
              <a:t> </a:t>
            </a:r>
            <a:r>
              <a:rPr lang="en-US" sz="4000" dirty="0" err="1"/>
              <a:t>znaky</a:t>
            </a:r>
            <a:r>
              <a:rPr lang="en-US" sz="4000" dirty="0"/>
              <a:t> </a:t>
            </a:r>
            <a:r>
              <a:rPr lang="en-US" sz="4000" dirty="0" err="1"/>
              <a:t>ako</a:t>
            </a:r>
            <a:r>
              <a:rPr lang="en-US" sz="4000" dirty="0"/>
              <a:t> je </a:t>
            </a:r>
            <a:r>
              <a:rPr lang="en-US" sz="4000" i="1" dirty="0" err="1"/>
              <a:t>vlajka</a:t>
            </a:r>
            <a:r>
              <a:rPr lang="en-US" sz="4000" dirty="0"/>
              <a:t> </a:t>
            </a:r>
            <a:r>
              <a:rPr lang="en-US" sz="4000" dirty="0" err="1"/>
              <a:t>či</a:t>
            </a:r>
            <a:r>
              <a:rPr lang="en-US" sz="4000" dirty="0"/>
              <a:t> </a:t>
            </a:r>
            <a:r>
              <a:rPr lang="en-US" sz="4000" i="1" dirty="0" err="1"/>
              <a:t>obecný</a:t>
            </a:r>
            <a:r>
              <a:rPr lang="en-US" sz="4000" i="1" dirty="0"/>
              <a:t> </a:t>
            </a:r>
            <a:r>
              <a:rPr lang="en-US" sz="4000" i="1" dirty="0" err="1"/>
              <a:t>znak</a:t>
            </a:r>
            <a:r>
              <a:rPr lang="en-US" sz="4000" dirty="0"/>
              <a:t>.  </a:t>
            </a:r>
            <a:endParaRPr lang="sk-SK" sz="4000" dirty="0" smtClean="0"/>
          </a:p>
          <a:p>
            <a:pPr marL="0" indent="0">
              <a:buNone/>
            </a:pPr>
            <a:r>
              <a:rPr lang="en-US" sz="4000" dirty="0" err="1" smtClean="0"/>
              <a:t>Obec</a:t>
            </a:r>
            <a:r>
              <a:rPr lang="en-US" sz="4000" dirty="0" smtClean="0"/>
              <a:t> </a:t>
            </a:r>
            <a:r>
              <a:rPr lang="en-US" sz="4000" dirty="0"/>
              <a:t>je </a:t>
            </a:r>
            <a:r>
              <a:rPr lang="en-US" sz="4000" dirty="0" err="1"/>
              <a:t>týmito</a:t>
            </a:r>
            <a:r>
              <a:rPr lang="en-US" sz="4000" dirty="0"/>
              <a:t> </a:t>
            </a:r>
            <a:r>
              <a:rPr lang="en-US" sz="4000" dirty="0" err="1"/>
              <a:t>znakmi</a:t>
            </a:r>
            <a:r>
              <a:rPr lang="en-US" sz="4000" dirty="0"/>
              <a:t> </a:t>
            </a:r>
            <a:r>
              <a:rPr lang="en-US" sz="4000" dirty="0" err="1"/>
              <a:t>prezentovaná</a:t>
            </a:r>
            <a:r>
              <a:rPr lang="en-US" sz="4000" dirty="0"/>
              <a:t>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7293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948" y="395343"/>
            <a:ext cx="9601200" cy="610497"/>
          </a:xfrm>
        </p:spPr>
        <p:txBody>
          <a:bodyPr>
            <a:normAutofit fontScale="90000"/>
          </a:bodyPr>
          <a:lstStyle/>
          <a:p>
            <a:r>
              <a:rPr lang="sk-SK" sz="6000" b="1" dirty="0" smtClean="0"/>
              <a:t>PRÁVA OBYVATEĽOV</a:t>
            </a:r>
            <a:endParaRPr lang="en-US" sz="60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49531" y="1319349"/>
            <a:ext cx="10450286" cy="52251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100" dirty="0" err="1"/>
              <a:t>Obyvatelia</a:t>
            </a:r>
            <a:r>
              <a:rPr lang="en-US" sz="3100" dirty="0"/>
              <a:t> </a:t>
            </a:r>
            <a:r>
              <a:rPr lang="en-US" sz="3100" dirty="0" err="1"/>
              <a:t>každej</a:t>
            </a:r>
            <a:r>
              <a:rPr lang="en-US" sz="3100" dirty="0"/>
              <a:t> </a:t>
            </a:r>
            <a:r>
              <a:rPr lang="en-US" sz="3100" dirty="0" err="1"/>
              <a:t>obce</a:t>
            </a:r>
            <a:r>
              <a:rPr lang="en-US" sz="3100" dirty="0"/>
              <a:t>, </a:t>
            </a:r>
            <a:r>
              <a:rPr lang="en-US" sz="3100" dirty="0" err="1"/>
              <a:t>ktorí</a:t>
            </a:r>
            <a:r>
              <a:rPr lang="en-US" sz="3100" dirty="0"/>
              <a:t> </a:t>
            </a:r>
            <a:r>
              <a:rPr lang="en-US" sz="3100" dirty="0" err="1"/>
              <a:t>tu</a:t>
            </a:r>
            <a:r>
              <a:rPr lang="en-US" sz="3100" dirty="0"/>
              <a:t> </a:t>
            </a:r>
            <a:r>
              <a:rPr lang="en-US" sz="3100" dirty="0" err="1"/>
              <a:t>majú</a:t>
            </a:r>
            <a:r>
              <a:rPr lang="en-US" sz="3100" dirty="0"/>
              <a:t> </a:t>
            </a:r>
            <a:r>
              <a:rPr lang="en-US" sz="3100" dirty="0" err="1"/>
              <a:t>trvalý</a:t>
            </a:r>
            <a:r>
              <a:rPr lang="en-US" sz="3100" dirty="0"/>
              <a:t> </a:t>
            </a:r>
            <a:r>
              <a:rPr lang="en-US" sz="3100" dirty="0" err="1"/>
              <a:t>pobyt</a:t>
            </a:r>
            <a:r>
              <a:rPr lang="en-US" sz="3100" dirty="0"/>
              <a:t> </a:t>
            </a:r>
            <a:r>
              <a:rPr lang="en-US" sz="3100" dirty="0" err="1"/>
              <a:t>majú</a:t>
            </a:r>
            <a:r>
              <a:rPr lang="en-US" sz="3100" dirty="0"/>
              <a:t> </a:t>
            </a:r>
            <a:r>
              <a:rPr lang="en-US" sz="3100" dirty="0" err="1"/>
              <a:t>isté</a:t>
            </a:r>
            <a:r>
              <a:rPr lang="en-US" sz="3100" dirty="0"/>
              <a:t> </a:t>
            </a:r>
            <a:r>
              <a:rPr lang="en-US" sz="3100" dirty="0" err="1"/>
              <a:t>práva</a:t>
            </a:r>
            <a:r>
              <a:rPr lang="en-US" sz="3100" dirty="0"/>
              <a:t> a </a:t>
            </a:r>
            <a:r>
              <a:rPr lang="en-US" sz="3100" dirty="0" err="1"/>
              <a:t>povinnosti</a:t>
            </a:r>
            <a:r>
              <a:rPr lang="en-US" sz="3100" dirty="0"/>
              <a:t>.  </a:t>
            </a:r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  <a:p>
            <a:pPr marL="0" indent="0">
              <a:buNone/>
            </a:pPr>
            <a:r>
              <a:rPr lang="en-US" sz="3100" b="1" dirty="0" err="1"/>
              <a:t>Práva</a:t>
            </a:r>
            <a:r>
              <a:rPr lang="en-US" sz="3100" b="1" dirty="0"/>
              <a:t> </a:t>
            </a:r>
            <a:r>
              <a:rPr lang="en-US" sz="3100" b="1" dirty="0" err="1"/>
              <a:t>obyvateľov</a:t>
            </a:r>
            <a:r>
              <a:rPr lang="en-US" sz="3100" b="1" dirty="0"/>
              <a:t>: </a:t>
            </a:r>
            <a:r>
              <a:rPr lang="en-US" sz="3100" dirty="0"/>
              <a:t> </a:t>
            </a:r>
          </a:p>
          <a:p>
            <a:pPr marL="0" indent="0">
              <a:buNone/>
            </a:pPr>
            <a:r>
              <a:rPr lang="en-US" sz="3100" dirty="0"/>
              <a:t>- </a:t>
            </a:r>
            <a:r>
              <a:rPr lang="en-US" sz="3100" dirty="0" err="1"/>
              <a:t>patrí</a:t>
            </a:r>
            <a:r>
              <a:rPr lang="en-US" sz="3100" dirty="0"/>
              <a:t> </a:t>
            </a:r>
            <a:r>
              <a:rPr lang="en-US" sz="3100" dirty="0" err="1"/>
              <a:t>právo</a:t>
            </a:r>
            <a:r>
              <a:rPr lang="en-US" sz="3100" dirty="0"/>
              <a:t> </a:t>
            </a:r>
            <a:r>
              <a:rPr lang="en-US" sz="3100" dirty="0" err="1"/>
              <a:t>voliť</a:t>
            </a:r>
            <a:r>
              <a:rPr lang="en-US" sz="3100" dirty="0"/>
              <a:t> </a:t>
            </a:r>
            <a:r>
              <a:rPr lang="en-US" sz="3100" dirty="0" err="1"/>
              <a:t>zástupcov</a:t>
            </a:r>
            <a:r>
              <a:rPr lang="en-US" sz="3100" dirty="0"/>
              <a:t> do </a:t>
            </a:r>
            <a:r>
              <a:rPr lang="en-US" sz="3100" dirty="0" err="1"/>
              <a:t>orgánov</a:t>
            </a:r>
            <a:r>
              <a:rPr lang="en-US" sz="3100" dirty="0"/>
              <a:t> </a:t>
            </a:r>
            <a:r>
              <a:rPr lang="en-US" sz="3100" dirty="0" err="1"/>
              <a:t>samosprávy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- </a:t>
            </a:r>
            <a:r>
              <a:rPr lang="en-US" sz="3100" dirty="0" err="1"/>
              <a:t>právo</a:t>
            </a:r>
            <a:r>
              <a:rPr lang="en-US" sz="3100" dirty="0"/>
              <a:t> </a:t>
            </a:r>
            <a:r>
              <a:rPr lang="en-US" sz="3100" dirty="0" err="1"/>
              <a:t>byť</a:t>
            </a:r>
            <a:r>
              <a:rPr lang="en-US" sz="3100" dirty="0"/>
              <a:t> </a:t>
            </a:r>
            <a:r>
              <a:rPr lang="en-US" sz="3100" dirty="0" err="1"/>
              <a:t>zvolený</a:t>
            </a:r>
            <a:r>
              <a:rPr lang="en-US" sz="3100" dirty="0"/>
              <a:t> do </a:t>
            </a:r>
            <a:r>
              <a:rPr lang="en-US" sz="3100" dirty="0" err="1"/>
              <a:t>orgánov</a:t>
            </a:r>
            <a:r>
              <a:rPr lang="en-US" sz="3100" dirty="0"/>
              <a:t> </a:t>
            </a:r>
            <a:r>
              <a:rPr lang="en-US" sz="3100" dirty="0" err="1"/>
              <a:t>samosprávy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- </a:t>
            </a:r>
            <a:r>
              <a:rPr lang="en-US" sz="3100" dirty="0" err="1"/>
              <a:t>právo</a:t>
            </a:r>
            <a:r>
              <a:rPr lang="en-US" sz="3100" dirty="0"/>
              <a:t> </a:t>
            </a:r>
            <a:r>
              <a:rPr lang="en-US" sz="3100" dirty="0" err="1"/>
              <a:t>zúčastňovať</a:t>
            </a:r>
            <a:r>
              <a:rPr lang="en-US" sz="3100" dirty="0"/>
              <a:t> </a:t>
            </a:r>
            <a:r>
              <a:rPr lang="en-US" sz="3100" dirty="0" err="1"/>
              <a:t>sa</a:t>
            </a:r>
            <a:r>
              <a:rPr lang="en-US" sz="3100" dirty="0"/>
              <a:t>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rokovaniach</a:t>
            </a:r>
            <a:r>
              <a:rPr lang="en-US" sz="3100" dirty="0"/>
              <a:t>  </a:t>
            </a:r>
          </a:p>
          <a:p>
            <a:pPr marL="0" indent="0">
              <a:buNone/>
            </a:pPr>
            <a:r>
              <a:rPr lang="en-US" sz="3100" dirty="0"/>
              <a:t>- </a:t>
            </a:r>
            <a:r>
              <a:rPr lang="en-US" sz="3100" dirty="0" err="1"/>
              <a:t>právo</a:t>
            </a:r>
            <a:r>
              <a:rPr lang="en-US" sz="3100" dirty="0"/>
              <a:t> </a:t>
            </a:r>
            <a:r>
              <a:rPr lang="en-US" sz="3100" dirty="0" err="1"/>
              <a:t>podávať</a:t>
            </a:r>
            <a:r>
              <a:rPr lang="en-US" sz="3100" dirty="0"/>
              <a:t> </a:t>
            </a:r>
            <a:r>
              <a:rPr lang="en-US" sz="3100" dirty="0" err="1"/>
              <a:t>podnety</a:t>
            </a:r>
            <a:r>
              <a:rPr lang="en-US" sz="3100" dirty="0"/>
              <a:t> </a:t>
            </a:r>
            <a:r>
              <a:rPr lang="en-US" sz="3100" dirty="0" err="1"/>
              <a:t>na</a:t>
            </a:r>
            <a:r>
              <a:rPr lang="en-US" sz="3100" dirty="0"/>
              <a:t> </a:t>
            </a:r>
            <a:r>
              <a:rPr lang="en-US" sz="3100" dirty="0" err="1"/>
              <a:t>zlepšenie</a:t>
            </a:r>
            <a:r>
              <a:rPr lang="en-US" sz="3100" dirty="0"/>
              <a:t> </a:t>
            </a:r>
            <a:r>
              <a:rPr lang="en-US" sz="3100" dirty="0" err="1"/>
              <a:t>situácie</a:t>
            </a:r>
            <a:r>
              <a:rPr lang="en-US" sz="3100" dirty="0"/>
              <a:t> (</a:t>
            </a:r>
            <a:r>
              <a:rPr lang="en-US" sz="3100" dirty="0" err="1"/>
              <a:t>života</a:t>
            </a:r>
            <a:r>
              <a:rPr lang="en-US" sz="3100" dirty="0"/>
              <a:t>) v </a:t>
            </a:r>
            <a:r>
              <a:rPr lang="en-US" sz="3100" dirty="0" err="1"/>
              <a:t>obci</a:t>
            </a:r>
            <a:r>
              <a:rPr lang="en-US" sz="3100" dirty="0"/>
              <a:t> </a:t>
            </a:r>
            <a:r>
              <a:rPr lang="en-US" sz="3100" dirty="0" err="1"/>
              <a:t>adresovanie</a:t>
            </a:r>
            <a:r>
              <a:rPr lang="en-US" sz="3100" dirty="0"/>
              <a:t> </a:t>
            </a:r>
            <a:r>
              <a:rPr lang="en-US" sz="3100" dirty="0" err="1"/>
              <a:t>sťažností</a:t>
            </a:r>
            <a:r>
              <a:rPr lang="en-US" sz="3100" dirty="0"/>
              <a:t> a </a:t>
            </a:r>
            <a:r>
              <a:rPr lang="en-US" sz="3100" dirty="0" err="1"/>
              <a:t>vyjadrovanie</a:t>
            </a:r>
            <a:r>
              <a:rPr lang="en-US" sz="3100" dirty="0"/>
              <a:t> </a:t>
            </a:r>
            <a:r>
              <a:rPr lang="en-US" sz="3100" dirty="0" err="1"/>
              <a:t>nespokojnosti</a:t>
            </a:r>
            <a:r>
              <a:rPr lang="en-US" sz="3100" dirty="0"/>
              <a:t> s </a:t>
            </a:r>
            <a:r>
              <a:rPr lang="en-US" sz="3100" dirty="0" err="1"/>
              <a:t>činnosťou</a:t>
            </a:r>
            <a:r>
              <a:rPr lang="en-US" sz="3100" dirty="0"/>
              <a:t> </a:t>
            </a:r>
            <a:r>
              <a:rPr lang="en-US" sz="3100" dirty="0" err="1"/>
              <a:t>obce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- </a:t>
            </a:r>
            <a:r>
              <a:rPr lang="en-US" sz="3100" dirty="0" err="1"/>
              <a:t>právo</a:t>
            </a:r>
            <a:r>
              <a:rPr lang="en-US" sz="3100" dirty="0"/>
              <a:t> </a:t>
            </a:r>
            <a:r>
              <a:rPr lang="en-US" sz="3100" dirty="0" err="1"/>
              <a:t>požiadať</a:t>
            </a:r>
            <a:r>
              <a:rPr lang="en-US" sz="3100" dirty="0"/>
              <a:t> </a:t>
            </a:r>
            <a:r>
              <a:rPr lang="en-US" sz="3100" dirty="0" err="1"/>
              <a:t>orgány</a:t>
            </a:r>
            <a:r>
              <a:rPr lang="en-US" sz="3100" dirty="0"/>
              <a:t> </a:t>
            </a:r>
            <a:r>
              <a:rPr lang="en-US" sz="3100" dirty="0" err="1"/>
              <a:t>samosprávy</a:t>
            </a:r>
            <a:r>
              <a:rPr lang="en-US" sz="3100" dirty="0"/>
              <a:t> o </a:t>
            </a:r>
            <a:r>
              <a:rPr lang="en-US" sz="3100" dirty="0" err="1"/>
              <a:t>ochranu</a:t>
            </a:r>
            <a:r>
              <a:rPr lang="en-US" sz="3100" dirty="0"/>
              <a:t> </a:t>
            </a:r>
            <a:r>
              <a:rPr lang="en-US" sz="3100" dirty="0" err="1"/>
              <a:t>osoby</a:t>
            </a:r>
            <a:r>
              <a:rPr lang="en-US" sz="3100" dirty="0"/>
              <a:t> a </a:t>
            </a:r>
            <a:r>
              <a:rPr lang="en-US" sz="3100" dirty="0" err="1"/>
              <a:t>majetku</a:t>
            </a:r>
            <a:r>
              <a:rPr lang="en-US" sz="3100" dirty="0"/>
              <a:t> (v </a:t>
            </a:r>
            <a:r>
              <a:rPr lang="en-US" sz="3100" dirty="0" err="1"/>
              <a:t>mimoriadnej</a:t>
            </a:r>
            <a:r>
              <a:rPr lang="en-US" sz="3100" dirty="0"/>
              <a:t> </a:t>
            </a:r>
            <a:r>
              <a:rPr lang="en-US" sz="3100" dirty="0" err="1"/>
              <a:t>situácií</a:t>
            </a:r>
            <a:r>
              <a:rPr lang="en-US" sz="3100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02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266</Words>
  <Application>Microsoft Office PowerPoint</Application>
  <PresentationFormat>Širokouhlá</PresentationFormat>
  <Paragraphs>66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Motív balíka Office</vt:lpstr>
      <vt:lpstr>REGIONÁLNA  SPRÁVA  A  SAMOSPRÁVA </vt:lpstr>
      <vt:lpstr>Verejná správa</vt:lpstr>
      <vt:lpstr>Štátna správa</vt:lpstr>
      <vt:lpstr>Ústredná štátna správa</vt:lpstr>
      <vt:lpstr>Miestna štátna správa</vt:lpstr>
      <vt:lpstr>Organizácie štátnej správy</vt:lpstr>
      <vt:lpstr>B, Samospráva</vt:lpstr>
      <vt:lpstr>Prezentácia programu PowerPoint</vt:lpstr>
      <vt:lpstr>PRÁVA OBYVATEĽOV</vt:lpstr>
      <vt:lpstr>POVINNOSTI  OBYVATEĽOV</vt:lpstr>
      <vt:lpstr> Orgány samosprávy: </vt:lpstr>
      <vt:lpstr>Prezentácia programu PowerPoint</vt:lpstr>
      <vt:lpstr> Delenie územnej samosprávy: </vt:lpstr>
      <vt:lpstr> Orgány a inštitúcie regionálnej samosprávy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REGIONÁLNA  SPRÁVA  A  SAMOSPRÁVA</dc:title>
  <dc:creator>Maria Záhorcová</dc:creator>
  <cp:lastModifiedBy>ssus</cp:lastModifiedBy>
  <cp:revision>8</cp:revision>
  <dcterms:created xsi:type="dcterms:W3CDTF">2020-04-25T07:53:12Z</dcterms:created>
  <dcterms:modified xsi:type="dcterms:W3CDTF">2021-04-18T22:40:23Z</dcterms:modified>
</cp:coreProperties>
</file>