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E94F57-6C0A-4908-80DE-B38C1C9B4A8D}" type="datetimeFigureOut">
              <a:rPr lang="pl-PL" smtClean="0"/>
              <a:t>03.06.2020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9D7D53D-E45B-4110-8926-B9388EBC95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98332" y="980728"/>
            <a:ext cx="714811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Katecheza 51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Uzdrowienie 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Trędowatego – </a:t>
            </a:r>
          </a:p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Poddanie się woli</a:t>
            </a:r>
          </a:p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bożej</a:t>
            </a:r>
            <a:endParaRPr lang="pl-PL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50544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54868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Scena Zwiastowania Matki Bożej:</a:t>
            </a:r>
            <a:endParaRPr lang="pl-PL" dirty="0"/>
          </a:p>
        </p:txBody>
      </p:sp>
      <p:sp>
        <p:nvSpPr>
          <p:cNvPr id="4" name="Objaśnienie w chmurce 3"/>
          <p:cNvSpPr/>
          <p:nvPr/>
        </p:nvSpPr>
        <p:spPr>
          <a:xfrm>
            <a:off x="3275856" y="918012"/>
            <a:ext cx="5112568" cy="16468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„Niech mi się stanie według Twego słowa”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76997" y="818654"/>
            <a:ext cx="3801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Trędowaty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820604" y="858454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Maryja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trzałka w lewo i prawo 3"/>
          <p:cNvSpPr/>
          <p:nvPr/>
        </p:nvSpPr>
        <p:spPr>
          <a:xfrm>
            <a:off x="4355976" y="1104095"/>
            <a:ext cx="1296144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bjaśnienie ze strzałką w dół 5"/>
          <p:cNvSpPr/>
          <p:nvPr/>
        </p:nvSpPr>
        <p:spPr>
          <a:xfrm>
            <a:off x="1547664" y="1910445"/>
            <a:ext cx="6192688" cy="1308918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1547664" y="3861048"/>
            <a:ext cx="6192688" cy="26642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5400" dirty="0" smtClean="0">
                <a:solidFill>
                  <a:schemeClr val="tx1"/>
                </a:solidFill>
              </a:rPr>
              <a:t>Poddanie się woli Bożej</a:t>
            </a:r>
            <a:endParaRPr lang="pl-PL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1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068960"/>
            <a:ext cx="730010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aśnienie prostokątne 1"/>
          <p:cNvSpPr/>
          <p:nvPr/>
        </p:nvSpPr>
        <p:spPr>
          <a:xfrm>
            <a:off x="1544929" y="620688"/>
            <a:ext cx="6912768" cy="1872208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800" dirty="0" smtClean="0">
                <a:solidFill>
                  <a:schemeClr val="tx1"/>
                </a:solidFill>
              </a:rPr>
              <a:t>Bądź wola Twoja, jako </a:t>
            </a:r>
          </a:p>
          <a:p>
            <a:pPr algn="ctr"/>
            <a:r>
              <a:rPr lang="pl-PL" sz="4800" dirty="0" smtClean="0">
                <a:solidFill>
                  <a:schemeClr val="tx1"/>
                </a:solidFill>
              </a:rPr>
              <a:t>w niebie tak i na ziemi</a:t>
            </a:r>
            <a:endParaRPr lang="pl-PL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69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61547" y="856006"/>
            <a:ext cx="6942926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Nie zawsze wola Boża jest</a:t>
            </a:r>
          </a:p>
          <a:p>
            <a:pPr algn="ctr"/>
            <a:r>
              <a:rPr lang="pl-PL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</a:t>
            </a:r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godna z pragnieniami</a:t>
            </a:r>
          </a:p>
          <a:p>
            <a:pPr algn="ctr"/>
            <a:r>
              <a:rPr lang="pl-PL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złowieka.</a:t>
            </a:r>
          </a:p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Bóg daje człowiekowi to,</a:t>
            </a:r>
          </a:p>
          <a:p>
            <a:pPr algn="ctr"/>
            <a:r>
              <a:rPr lang="pl-PL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 jest dla niego dobre,</a:t>
            </a:r>
          </a:p>
          <a:p>
            <a:pPr algn="ctr"/>
            <a:r>
              <a:rPr lang="pl-PL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</a:t>
            </a:r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eśli nam wydaje się inaczej</a:t>
            </a:r>
            <a:endParaRPr lang="pl-PL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590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37" y="105273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8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1908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611560" y="764704"/>
            <a:ext cx="414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 się czujemy, gdy jesteśmy chorzy?</a:t>
            </a:r>
            <a:endParaRPr lang="pl-PL" dirty="0"/>
          </a:p>
        </p:txBody>
      </p:sp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75454"/>
            <a:ext cx="1872208" cy="25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27426"/>
            <a:ext cx="2880320" cy="23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1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48680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0870"/>
            <a:ext cx="452413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6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6359" y="476672"/>
            <a:ext cx="88793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Istnieją choroby nieuleczalne, z którymi</a:t>
            </a:r>
          </a:p>
          <a:p>
            <a:pPr algn="ctr"/>
            <a:r>
              <a:rPr lang="pl-PL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hory musi się zmagać do końca życia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99" y="2341060"/>
            <a:ext cx="54768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55576" y="589496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początkowo pojawiają się plamy na skórze, stopniowo utrata czucia, szczególnie w palcach nóg i rąk, nieleczona prowadzi do zwyrodnień i utraty tkanki.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850926" y="1677001"/>
            <a:ext cx="7726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Trąd</a:t>
            </a:r>
            <a:r>
              <a:rPr lang="pl-PL" dirty="0"/>
              <a:t>, lepra, choroba Hansena </a:t>
            </a:r>
            <a:r>
              <a:rPr lang="pl-PL" dirty="0" smtClean="0"/>
              <a:t>-  przewlekła choroba zakaźna</a:t>
            </a:r>
          </a:p>
        </p:txBody>
      </p:sp>
    </p:spTree>
    <p:extLst>
      <p:ext uri="{BB962C8B-B14F-4D97-AF65-F5344CB8AC3E}">
        <p14:creationId xmlns:p14="http://schemas.microsoft.com/office/powerpoint/2010/main" val="184846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548680"/>
            <a:ext cx="47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Odczytajmy fragment Pisma Św. </a:t>
            </a:r>
            <a:r>
              <a:rPr lang="pl-PL" dirty="0" err="1" smtClean="0"/>
              <a:t>Łk</a:t>
            </a:r>
            <a:r>
              <a:rPr lang="pl-PL" dirty="0" smtClean="0"/>
              <a:t> 5, 12-16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95536" y="1166843"/>
            <a:ext cx="8424936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Arial Black" panose="020B0A04020102020204" pitchFamily="34" charset="0"/>
              </a:rPr>
              <a:t>Gdy przebywał w jednym z miast, zjawił się człowiek cały pokryty trądem. Gdy ujrzał Jezusa, upadł na twarz i prosił Go: «Panie, jeśli chcesz, możesz mnie oczyścić». </a:t>
            </a:r>
            <a:r>
              <a:rPr lang="pl-PL" sz="2400" dirty="0" smtClean="0">
                <a:latin typeface="Arial Black" panose="020B0A04020102020204" pitchFamily="34" charset="0"/>
              </a:rPr>
              <a:t>Jezus </a:t>
            </a:r>
            <a:r>
              <a:rPr lang="pl-PL" sz="2400" dirty="0">
                <a:latin typeface="Arial Black" panose="020B0A04020102020204" pitchFamily="34" charset="0"/>
              </a:rPr>
              <a:t>wyciągnął rękę i dotknął go, mówiąc: «Chcę, bądź oczyszczony». </a:t>
            </a:r>
            <a:endParaRPr lang="pl-PL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pl-PL" sz="2400" dirty="0" smtClean="0">
                <a:latin typeface="Arial Black" panose="020B0A04020102020204" pitchFamily="34" charset="0"/>
              </a:rPr>
              <a:t>I </a:t>
            </a:r>
            <a:r>
              <a:rPr lang="pl-PL" sz="2400" dirty="0">
                <a:latin typeface="Arial Black" panose="020B0A04020102020204" pitchFamily="34" charset="0"/>
              </a:rPr>
              <a:t>natychmiast trąd z niego ustąpił. </a:t>
            </a:r>
            <a:r>
              <a:rPr lang="pl-PL" sz="2400" dirty="0" smtClean="0">
                <a:latin typeface="Arial Black" panose="020B0A04020102020204" pitchFamily="34" charset="0"/>
              </a:rPr>
              <a:t>A </a:t>
            </a:r>
            <a:r>
              <a:rPr lang="pl-PL" sz="2400" dirty="0">
                <a:latin typeface="Arial Black" panose="020B0A04020102020204" pitchFamily="34" charset="0"/>
              </a:rPr>
              <a:t>On mu przykazał, żeby nikomu nie mówił: «Ale idź, pokaż się kapłanowi i złóż ofiarę za swe oczyszczenie, jak przepisał Mojżesz, na świadectwo dla nich</a:t>
            </a:r>
            <a:r>
              <a:rPr lang="pl-PL" sz="2400" dirty="0" smtClean="0">
                <a:latin typeface="Arial Black" panose="020B0A04020102020204" pitchFamily="34" charset="0"/>
              </a:rPr>
              <a:t>».</a:t>
            </a:r>
            <a:r>
              <a:rPr lang="pl-PL" sz="2400" b="1" dirty="0">
                <a:latin typeface="Arial Black" panose="020B0A04020102020204" pitchFamily="34" charset="0"/>
              </a:rPr>
              <a:t> </a:t>
            </a:r>
            <a:r>
              <a:rPr lang="pl-PL" sz="2400" dirty="0">
                <a:latin typeface="Arial Black" panose="020B0A04020102020204" pitchFamily="34" charset="0"/>
              </a:rPr>
              <a:t>Lecz tym szerzej rozchodziła się Jego sława, a liczne tłumy zbierały się, aby Go słuchać i znaleźć uzdrowienie ze swych niedomagań. </a:t>
            </a:r>
            <a:r>
              <a:rPr lang="pl-PL" sz="2400" dirty="0" smtClean="0">
                <a:latin typeface="Arial Black" panose="020B0A04020102020204" pitchFamily="34" charset="0"/>
              </a:rPr>
              <a:t>On </a:t>
            </a:r>
            <a:r>
              <a:rPr lang="pl-PL" sz="2400" dirty="0">
                <a:latin typeface="Arial Black" panose="020B0A04020102020204" pitchFamily="34" charset="0"/>
              </a:rPr>
              <a:t>jednak usuwał się na miejsca pustynne i modlił się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86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62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28" y="4005064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9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52201" y="980728"/>
            <a:ext cx="66928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O co </a:t>
            </a:r>
            <a:r>
              <a:rPr lang="pl-PL" dirty="0" smtClean="0"/>
              <a:t> trędowaty </a:t>
            </a:r>
            <a:r>
              <a:rPr lang="pl-PL" dirty="0" smtClean="0"/>
              <a:t>prosił Jezusa?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………………………………….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Kto powiedział: „Panie, jeśli chcesz, możesz mnie oczyścić”?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………………………………….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Po jakich słowach Jezusa, trędowaty został uzdrowiony?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/>
              <a:t>…………………………………..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52201" y="548680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Napisz w zeszycie odpowiedź na pytania:</a:t>
            </a:r>
            <a:endParaRPr lang="pl-PL" dirty="0"/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72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4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74262" y="476672"/>
            <a:ext cx="3801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Trędowaty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395536" y="1772816"/>
            <a:ext cx="324036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Przyjął dar uzdrowienia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2915816" y="3790319"/>
            <a:ext cx="604867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Zgodził się na to, że jeśli jest taka wola Jezusa, to pozostanie dalej trędowatym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6" name="Strzałka zakrzywiona w dół 5"/>
          <p:cNvSpPr/>
          <p:nvPr/>
        </p:nvSpPr>
        <p:spPr>
          <a:xfrm rot="3992140">
            <a:off x="5968810" y="1376968"/>
            <a:ext cx="2794916" cy="1268159"/>
          </a:xfrm>
          <a:prstGeom prst="curvedDownArrow">
            <a:avLst>
              <a:gd name="adj1" fmla="val 25000"/>
              <a:gd name="adj2" fmla="val 4325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trzałka zakrzywiona w górę 7"/>
          <p:cNvSpPr/>
          <p:nvPr/>
        </p:nvSpPr>
        <p:spPr>
          <a:xfrm rot="7366463">
            <a:off x="1339437" y="674292"/>
            <a:ext cx="1246148" cy="7123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3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692696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Odszukajmy podobieństwo między trędowatym a Maryją:</a:t>
            </a:r>
            <a:endParaRPr lang="pl-PL" dirty="0"/>
          </a:p>
        </p:txBody>
      </p:sp>
      <p:pic>
        <p:nvPicPr>
          <p:cNvPr id="6146" name="Picture 2" descr="Obraz znaleziony dla: uzdrowienie trędowat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6632"/>
            <a:ext cx="2952328" cy="411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aśnienie owalne 2"/>
          <p:cNvSpPr/>
          <p:nvPr/>
        </p:nvSpPr>
        <p:spPr>
          <a:xfrm rot="2319720">
            <a:off x="4260077" y="1477073"/>
            <a:ext cx="4392488" cy="32310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dirty="0" smtClean="0">
                <a:solidFill>
                  <a:schemeClr val="tx1"/>
                </a:solidFill>
              </a:rPr>
              <a:t>„Panie, jeśli chcesz, możesz mnie oczyścić”</a:t>
            </a:r>
            <a:endParaRPr lang="pl-P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48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ejrzystoś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</TotalTime>
  <Words>297</Words>
  <Application>Microsoft Office PowerPoint</Application>
  <PresentationFormat>Pokaz na ekranie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Przejrzystość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5</cp:revision>
  <dcterms:created xsi:type="dcterms:W3CDTF">2020-06-03T06:38:28Z</dcterms:created>
  <dcterms:modified xsi:type="dcterms:W3CDTF">2020-06-03T07:28:11Z</dcterms:modified>
</cp:coreProperties>
</file>