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6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F712-DC4F-49A6-AF05-2E6E13DB7001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62DC-58AB-4A54-A131-61E852A5B7B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F712-DC4F-49A6-AF05-2E6E13DB7001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62DC-58AB-4A54-A131-61E852A5B7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F712-DC4F-49A6-AF05-2E6E13DB7001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62DC-58AB-4A54-A131-61E852A5B7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F712-DC4F-49A6-AF05-2E6E13DB7001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62DC-58AB-4A54-A131-61E852A5B7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F712-DC4F-49A6-AF05-2E6E13DB7001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62DC-58AB-4A54-A131-61E852A5B7B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F712-DC4F-49A6-AF05-2E6E13DB7001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62DC-58AB-4A54-A131-61E852A5B7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F712-DC4F-49A6-AF05-2E6E13DB7001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62DC-58AB-4A54-A131-61E852A5B7BE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F712-DC4F-49A6-AF05-2E6E13DB7001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62DC-58AB-4A54-A131-61E852A5B7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F712-DC4F-49A6-AF05-2E6E13DB7001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62DC-58AB-4A54-A131-61E852A5B7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F712-DC4F-49A6-AF05-2E6E13DB7001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62DC-58AB-4A54-A131-61E852A5B7BE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0F712-DC4F-49A6-AF05-2E6E13DB7001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462DC-58AB-4A54-A131-61E852A5B7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6">
              <a:lumMod val="40000"/>
              <a:lumOff val="60000"/>
            </a:schemeClr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DA0F712-DC4F-49A6-AF05-2E6E13DB7001}" type="datetimeFigureOut">
              <a:rPr lang="pl-PL" smtClean="0"/>
              <a:t>24.05.2020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F4462DC-58AB-4A54-A131-61E852A5B7B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55576" y="412183"/>
            <a:ext cx="794307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KATECHEZA 48</a:t>
            </a:r>
          </a:p>
          <a:p>
            <a:pPr algn="ctr"/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Temat: </a:t>
            </a:r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Godne przyjęcie</a:t>
            </a:r>
          </a:p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Komunii Świętej</a:t>
            </a:r>
            <a:endParaRPr lang="pl-PL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Zobacz obraz źródłow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40968"/>
            <a:ext cx="4680520" cy="33843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432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Obraz znaleziony dla: przypowieść o zaproszonych na uczt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888" y="548680"/>
            <a:ext cx="43924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259632" y="3789040"/>
            <a:ext cx="5982728" cy="20928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Odpowiedzcie na pytania: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800" dirty="0" smtClean="0"/>
              <a:t>Co przygotował król?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800" dirty="0" smtClean="0"/>
              <a:t>Co zauważył król w czasie uczty?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800" dirty="0" smtClean="0"/>
              <a:t>Co zrobił król na widok człowieka, </a:t>
            </a:r>
          </a:p>
          <a:p>
            <a:r>
              <a:rPr lang="pl-PL" sz="2800" dirty="0"/>
              <a:t> </a:t>
            </a:r>
            <a:r>
              <a:rPr lang="pl-PL" sz="2800" dirty="0" smtClean="0"/>
              <a:t>  który nie miał weselnego stroju?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260677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620688"/>
            <a:ext cx="2839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Ćwiczenie w podręczniku:</a:t>
            </a:r>
          </a:p>
          <a:p>
            <a:r>
              <a:rPr lang="pl-PL" dirty="0" smtClean="0"/>
              <a:t>Uzupełnij wypowiedź: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149218"/>
              </p:ext>
            </p:extLst>
          </p:nvPr>
        </p:nvGraphicFramePr>
        <p:xfrm>
          <a:off x="1403648" y="1700808"/>
          <a:ext cx="6096000" cy="384048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OSOBA,</a:t>
                      </a:r>
                      <a:r>
                        <a:rPr lang="pl-PL" sz="2400" baseline="0" dirty="0" smtClean="0"/>
                        <a:t> KTÓRA CHCE GODNIE PRZYJĄĆ KOMUNIĘ ŚWIĘTĄ, POWINNA: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2400" dirty="0" smtClean="0"/>
                        <a:t>Być</a:t>
                      </a:r>
                      <a:r>
                        <a:rPr lang="pl-PL" sz="2400" baseline="0" dirty="0" smtClean="0"/>
                        <a:t>  stanie łaski uświęcającej, czyli bez grzechu śmiertelnego;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2400" baseline="0" dirty="0" smtClean="0"/>
                        <a:t>Zachować post eucharystyczny;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2400" baseline="0" dirty="0" smtClean="0"/>
                        <a:t>Zachować skupienie;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2400" baseline="0" dirty="0" smtClean="0"/>
                        <a:t>Modlić się;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2400" baseline="0" dirty="0" smtClean="0"/>
                        <a:t>Dziękować, że Pan Jezus przyjdzie w Komunii Świętej.</a:t>
                      </a:r>
                      <a:endParaRPr lang="pl-P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92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36417" y="692696"/>
            <a:ext cx="7071167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Post eucharystyczny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90030" y="1844824"/>
            <a:ext cx="8763939" cy="424731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Powstrzymywanie się</a:t>
            </a:r>
          </a:p>
          <a:p>
            <a:pPr algn="ctr"/>
            <a:r>
              <a:rPr lang="pl-PL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 spożywania pokarmów</a:t>
            </a:r>
          </a:p>
          <a:p>
            <a:pPr algn="ctr"/>
            <a:r>
              <a:rPr lang="pl-PL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pl-P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napojów na godzinę</a:t>
            </a:r>
          </a:p>
          <a:p>
            <a:pPr algn="ctr"/>
            <a:r>
              <a:rPr lang="pl-PL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</a:t>
            </a:r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rzed przyjęciem</a:t>
            </a:r>
          </a:p>
          <a:p>
            <a:pPr algn="ctr"/>
            <a:r>
              <a:rPr lang="pl-P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Komunii Świętej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36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1196752"/>
            <a:ext cx="775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Napisz modlitwę, której słowami zaprosisz Pana Jezusa do swojego serca</a:t>
            </a:r>
            <a:endParaRPr lang="pl-PL" dirty="0"/>
          </a:p>
        </p:txBody>
      </p:sp>
      <p:sp>
        <p:nvSpPr>
          <p:cNvPr id="3" name="AutoShape 2" descr="Obraz znaleziony dla: pierwsza komunia święta 2020"/>
          <p:cNvSpPr>
            <a:spLocks noChangeAspect="1" noChangeArrowheads="1"/>
          </p:cNvSpPr>
          <p:nvPr/>
        </p:nvSpPr>
        <p:spPr bwMode="auto">
          <a:xfrm>
            <a:off x="63500" y="-136525"/>
            <a:ext cx="272415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8196" name="Picture 4" descr="Obraz znaleziony dla: pierwsza komunia święta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96" y="1909727"/>
            <a:ext cx="7056783" cy="42484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77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Obraz znaleziony dla: układanie puz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56792"/>
            <a:ext cx="273160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Zobacz obraz źródłow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06" y="4213563"/>
            <a:ext cx="3816423" cy="226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51520" y="47667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1 sytuacja: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31640" y="857908"/>
            <a:ext cx="194155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Pukanie do drzwi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220072" y="506203"/>
            <a:ext cx="324960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Dzieci układają puzzle, </a:t>
            </a:r>
          </a:p>
          <a:p>
            <a:r>
              <a:rPr lang="pl-PL" dirty="0" smtClean="0"/>
              <a:t>nie zwracają uwagi na gościa,</a:t>
            </a:r>
          </a:p>
          <a:p>
            <a:r>
              <a:rPr lang="pl-PL" dirty="0"/>
              <a:t>k</a:t>
            </a:r>
            <a:r>
              <a:rPr lang="pl-PL" dirty="0" smtClean="0"/>
              <a:t>tóry przychodzi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075158" y="3665655"/>
            <a:ext cx="245451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W pokoju jest bałagan</a:t>
            </a:r>
            <a:endParaRPr lang="pl-PL" dirty="0"/>
          </a:p>
        </p:txBody>
      </p:sp>
      <p:pic>
        <p:nvPicPr>
          <p:cNvPr id="2056" name="Picture 8" descr="Zobacz obraz źródłow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13563"/>
            <a:ext cx="3901140" cy="226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5652120" y="3665655"/>
            <a:ext cx="224933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Nie ma gdzie usiąść</a:t>
            </a:r>
            <a:endParaRPr lang="pl-PL" dirty="0"/>
          </a:p>
        </p:txBody>
      </p:sp>
      <p:pic>
        <p:nvPicPr>
          <p:cNvPr id="2058" name="Picture 10" descr="Zobacz obraz źródłow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92" y="1299683"/>
            <a:ext cx="2735249" cy="224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26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braz znaleziony dla: pukanie do drz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2" y="1530350"/>
            <a:ext cx="244792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11916" y="53938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2 sytuacja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3076" name="Picture 4" descr="Obraz znaleziony dla: dieci witają sięze sobą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06550"/>
            <a:ext cx="24860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552" y="1052736"/>
            <a:ext cx="1941557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Pukanie do drzwi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788024" y="1052736"/>
            <a:ext cx="232627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Serdeczne powitanie</a:t>
            </a:r>
            <a:endParaRPr lang="pl-PL" dirty="0"/>
          </a:p>
        </p:txBody>
      </p:sp>
      <p:pic>
        <p:nvPicPr>
          <p:cNvPr id="3078" name="Picture 6" descr="Obraz znaleziony dla: porządek w pokoj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24" y="4437112"/>
            <a:ext cx="327785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62094" y="3964414"/>
            <a:ext cx="213391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Porządek w pokoju</a:t>
            </a:r>
            <a:endParaRPr lang="pl-PL" dirty="0"/>
          </a:p>
        </p:txBody>
      </p:sp>
      <p:pic>
        <p:nvPicPr>
          <p:cNvPr id="3080" name="Picture 8" descr="Obraz znaleziony dla: porządek w pokoj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33746"/>
            <a:ext cx="3205312" cy="193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5549109" y="3808943"/>
            <a:ext cx="240322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Zadowolenie kolegów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411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133327" y="764704"/>
            <a:ext cx="6930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0000"/>
                </a:solidFill>
              </a:rPr>
              <a:t>Jak należy się zachować, gdy ktoś nas odwiedzi?</a:t>
            </a:r>
            <a:endParaRPr lang="pl-PL" sz="2400" dirty="0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9512" y="1603732"/>
            <a:ext cx="8610627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>
                <a:latin typeface="Arial Black" panose="020B0A04020102020204" pitchFamily="34" charset="0"/>
              </a:rPr>
              <a:t>Jak powinniśmy powitać gościa, który do nas przychodzi?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>
                <a:latin typeface="Arial Black" panose="020B0A04020102020204" pitchFamily="34" charset="0"/>
              </a:rPr>
              <a:t>Jak przygotować się na odwiedziny gościa?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000" dirty="0" smtClean="0">
                <a:latin typeface="Arial Black" panose="020B0A04020102020204" pitchFamily="34" charset="0"/>
              </a:rPr>
              <a:t>Jak należy zachować si wobec gościa, który do nas </a:t>
            </a:r>
          </a:p>
          <a:p>
            <a:r>
              <a:rPr lang="pl-PL" sz="2000" dirty="0">
                <a:latin typeface="Arial Black" panose="020B0A04020102020204" pitchFamily="34" charset="0"/>
              </a:rPr>
              <a:t> </a:t>
            </a:r>
            <a:r>
              <a:rPr lang="pl-PL" sz="2000" dirty="0" smtClean="0">
                <a:latin typeface="Arial Black" panose="020B0A04020102020204" pitchFamily="34" charset="0"/>
              </a:rPr>
              <a:t>   przyszedł?</a:t>
            </a:r>
            <a:endParaRPr lang="pl-PL" sz="2000" dirty="0">
              <a:latin typeface="Arial Black" panose="020B0A040201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79512" y="3752165"/>
            <a:ext cx="8887369" cy="206210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sz="3200" dirty="0" smtClean="0">
                <a:latin typeface="Book Antiqua" panose="02040602050305030304" pitchFamily="18" charset="0"/>
              </a:rPr>
              <a:t>Zaproszonego gościa powinniśmy przyjmować </a:t>
            </a:r>
          </a:p>
          <a:p>
            <a:r>
              <a:rPr lang="pl-PL" sz="3200" dirty="0" smtClean="0">
                <a:latin typeface="Book Antiqua" panose="02040602050305030304" pitchFamily="18" charset="0"/>
              </a:rPr>
              <a:t>serdecznie, jak najlepiej, z uśmiechem. </a:t>
            </a:r>
          </a:p>
          <a:p>
            <a:r>
              <a:rPr lang="pl-PL" sz="3200" dirty="0" smtClean="0">
                <a:latin typeface="Book Antiqua" panose="02040602050305030304" pitchFamily="18" charset="0"/>
              </a:rPr>
              <a:t>Przygotowujemy się na jego przyjście, </a:t>
            </a:r>
          </a:p>
          <a:p>
            <a:r>
              <a:rPr lang="pl-PL" sz="3200" dirty="0" smtClean="0">
                <a:latin typeface="Book Antiqua" panose="02040602050305030304" pitchFamily="18" charset="0"/>
              </a:rPr>
              <a:t>sprzątamy, czekamy</a:t>
            </a:r>
            <a:endParaRPr lang="pl-PL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6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83568" y="734228"/>
            <a:ext cx="8016938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FF0000"/>
                </a:solidFill>
              </a:rPr>
              <a:t>Pan Jezus także puka do drzwi naszego serca</a:t>
            </a:r>
            <a:endParaRPr lang="pl-PL" sz="2800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Obraz znaleziony dla: pukanie do drz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07" y="1700808"/>
            <a:ext cx="2823565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Zobacz obraz źródłow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80614"/>
            <a:ext cx="44958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3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braz znaleziony dla: eucharyst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37" y="2708920"/>
            <a:ext cx="280831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aśnienie owalne 1"/>
          <p:cNvSpPr/>
          <p:nvPr/>
        </p:nvSpPr>
        <p:spPr>
          <a:xfrm rot="1182081">
            <a:off x="3115056" y="563498"/>
            <a:ext cx="4860032" cy="2880320"/>
          </a:xfrm>
          <a:prstGeom prst="wedgeEllipseCallo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rgbClr val="FF0000"/>
                </a:solidFill>
              </a:rPr>
              <a:t>Oto Baranek Boży, który gładzi grzechy świata, błogosławieni, którzy zostali wezwani na Jego ucztę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66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Zobacz obraz źródłowy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124" name="Picture 4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554461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jaśnienie prostokątne zaokrąglone 2"/>
          <p:cNvSpPr/>
          <p:nvPr/>
        </p:nvSpPr>
        <p:spPr>
          <a:xfrm>
            <a:off x="3419872" y="476672"/>
            <a:ext cx="4824536" cy="2088232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Panie, nie jestem godzien, abyś przyszedł do mnie, ale powiedz tylko słowo, a będzie uzdrowiona dusza moja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4449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764704"/>
            <a:ext cx="5904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Kto jest Barankiem Bożym, który gładzi grzechy świata?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55576" y="2276872"/>
            <a:ext cx="7554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Co to znaczy, że nie jestem godzien, aby Pan Jezus przyszedł do mnie?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266934" y="1268760"/>
            <a:ext cx="2531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 - - u -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75630" y="2967335"/>
            <a:ext cx="7192739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 słowa wyrażają postawę</a:t>
            </a:r>
          </a:p>
          <a:p>
            <a:pPr algn="ctr"/>
            <a:r>
              <a:rPr lang="pl-PL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Pokory i szacunku wobec </a:t>
            </a:r>
          </a:p>
          <a:p>
            <a:pPr algn="ctr"/>
            <a:r>
              <a:rPr lang="pl-PL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Pana </a:t>
            </a:r>
            <a:r>
              <a:rPr lang="pl-PL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jezusa</a:t>
            </a:r>
            <a:r>
              <a:rPr lang="pl-PL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. W tych słowach</a:t>
            </a:r>
          </a:p>
          <a:p>
            <a:pPr algn="ctr"/>
            <a:r>
              <a:rPr lang="pl-PL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Wyrażamy mocną wiarę</a:t>
            </a:r>
            <a:endParaRPr lang="pl-PL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1560" y="5157192"/>
            <a:ext cx="74900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Ćwiczenie w podręczniku:</a:t>
            </a:r>
          </a:p>
          <a:p>
            <a:r>
              <a:rPr lang="pl-PL" dirty="0" smtClean="0"/>
              <a:t>Co odpowiesz na słowa podczas Mszy św.?</a:t>
            </a:r>
          </a:p>
          <a:p>
            <a:r>
              <a:rPr lang="pl-PL" dirty="0" smtClean="0"/>
              <a:t>K: Oto Baranek Boży, który gładzi grzechy świata. Błogosławieni, którzy</a:t>
            </a:r>
          </a:p>
          <a:p>
            <a:r>
              <a:rPr lang="pl-PL" dirty="0" smtClean="0"/>
              <a:t>Zostali wezwani na Jego ucztę.</a:t>
            </a:r>
          </a:p>
          <a:p>
            <a:r>
              <a:rPr lang="pl-PL" dirty="0" smtClean="0"/>
              <a:t>W: ………………………………………………………………………….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8399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75655" y="651722"/>
            <a:ext cx="6346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</a:rPr>
              <a:t>Odczytujemy fragment Pisma Świętego Mt 22, 1-14</a:t>
            </a:r>
            <a:endParaRPr lang="pl-PL" sz="2000" b="1" dirty="0">
              <a:solidFill>
                <a:srgbClr val="C000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79512" y="1340768"/>
            <a:ext cx="8676456" cy="50783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A Jezus znowu w przypowieściach mówił do nich: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«Królestwo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niebieskie podobne jest do króla, który wyprawił ucztę weselną swemu synowi.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Posłał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więc swoje sługi, żeby zaproszonych zwołali na ucztę, lecz ci nie chcieli przyjść.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Posłał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jeszcze raz inne sługi z poleceniem: "Powiedzcie zaproszonym: Oto przygotowałem moją ucztę: woły i tuczne zwierzęta pobite i wszystko jest gotowe. Przyjdźcie na ucztę!"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Lecz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oni zlekceważyli to i poszli: jeden na swoje pole, drugi do swego kupiectwa,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inni pochwycili jego sługi i znieważywszy [ich], pozabijali.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Na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to król uniósł się gniewem. Posłał swe wojska i kazał wytracić owych zabójców, a miasto ich spalić.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Wtedy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rzekł swoim sługom: "Uczta wprawdzie jest gotowa, lecz zaproszeni nie byli jej godni.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Idźcie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więc na rozstajne drogi i zaproście na ucztę wszystkich, których spotkacie".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Słudzy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ci wyszli na drogi i sprowadzili wszystkich, których napotkali: złych i dobrych. I sala zapełniła się biesiadnikami.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Wszedł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król, żeby się przypatrzyć biesiadnikom, i zauważył tam człowieka, nie ubranego w strój weselny.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Rzekł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do niego: "Przyjacielu, jakże tu wszedłeś nie mając stroju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weselnego?"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Lecz on oniemiał.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Wtedy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król rzekł sługom: "Zwiążcie mu ręce i nogi i wyrzućcie go na zewnątrz, w ciemności! Tam będzie płacz i zgrzytanie zębów".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Bo 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</a:rPr>
              <a:t>wielu jest powołanych, lecz mało wybranych». </a:t>
            </a:r>
          </a:p>
        </p:txBody>
      </p:sp>
    </p:spTree>
    <p:extLst>
      <p:ext uri="{BB962C8B-B14F-4D97-AF65-F5344CB8AC3E}">
        <p14:creationId xmlns:p14="http://schemas.microsoft.com/office/powerpoint/2010/main" val="387025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jrzystość">
  <a:themeElements>
    <a:clrScheme name="Przejrzystość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ejrzystość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</TotalTime>
  <Words>597</Words>
  <Application>Microsoft Office PowerPoint</Application>
  <PresentationFormat>Pokaz na ekranie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Przejrzystość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Kowalski Ryszard</dc:creator>
  <cp:lastModifiedBy>Kowalski Ryszard</cp:lastModifiedBy>
  <cp:revision>9</cp:revision>
  <dcterms:created xsi:type="dcterms:W3CDTF">2020-05-24T16:43:53Z</dcterms:created>
  <dcterms:modified xsi:type="dcterms:W3CDTF">2020-05-24T18:03:50Z</dcterms:modified>
</cp:coreProperties>
</file>