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Styl pośredni 4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oliniow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DB7D2F7-BAEA-4A2D-868F-973C1C9F8D70}" type="datetimeFigureOut">
              <a:rPr lang="pl-PL" smtClean="0"/>
              <a:t>07.05.2020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27F031-63F7-4025-87BA-21A9B004B78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B7D2F7-BAEA-4A2D-868F-973C1C9F8D70}" type="datetimeFigureOut">
              <a:rPr lang="pl-PL" smtClean="0"/>
              <a:t>07.05.2020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27F031-63F7-4025-87BA-21A9B004B78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B7D2F7-BAEA-4A2D-868F-973C1C9F8D70}" type="datetimeFigureOut">
              <a:rPr lang="pl-PL" smtClean="0"/>
              <a:t>07.05.2020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27F031-63F7-4025-87BA-21A9B004B78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B7D2F7-BAEA-4A2D-868F-973C1C9F8D70}" type="datetimeFigureOut">
              <a:rPr lang="pl-PL" smtClean="0"/>
              <a:t>07.05.2020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27F031-63F7-4025-87BA-21A9B004B783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B7D2F7-BAEA-4A2D-868F-973C1C9F8D70}" type="datetimeFigureOut">
              <a:rPr lang="pl-PL" smtClean="0"/>
              <a:t>07.05.2020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27F031-63F7-4025-87BA-21A9B004B783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B7D2F7-BAEA-4A2D-868F-973C1C9F8D70}" type="datetimeFigureOut">
              <a:rPr lang="pl-PL" smtClean="0"/>
              <a:t>07.05.2020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27F031-63F7-4025-87BA-21A9B004B783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B7D2F7-BAEA-4A2D-868F-973C1C9F8D70}" type="datetimeFigureOut">
              <a:rPr lang="pl-PL" smtClean="0"/>
              <a:t>07.05.2020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27F031-63F7-4025-87BA-21A9B004B783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B7D2F7-BAEA-4A2D-868F-973C1C9F8D70}" type="datetimeFigureOut">
              <a:rPr lang="pl-PL" smtClean="0"/>
              <a:t>07.05.2020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27F031-63F7-4025-87BA-21A9B004B783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B7D2F7-BAEA-4A2D-868F-973C1C9F8D70}" type="datetimeFigureOut">
              <a:rPr lang="pl-PL" smtClean="0"/>
              <a:t>07.05.2020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27F031-63F7-4025-87BA-21A9B004B78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DB7D2F7-BAEA-4A2D-868F-973C1C9F8D70}" type="datetimeFigureOut">
              <a:rPr lang="pl-PL" smtClean="0"/>
              <a:t>07.05.2020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27F031-63F7-4025-87BA-21A9B004B783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DB7D2F7-BAEA-4A2D-868F-973C1C9F8D70}" type="datetimeFigureOut">
              <a:rPr lang="pl-PL" smtClean="0"/>
              <a:t>07.05.2020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27F031-63F7-4025-87BA-21A9B004B783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oliniow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DB7D2F7-BAEA-4A2D-868F-973C1C9F8D70}" type="datetimeFigureOut">
              <a:rPr lang="pl-PL" smtClean="0"/>
              <a:t>07.05.2020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A27F031-63F7-4025-87BA-21A9B004B783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224853" y="692696"/>
            <a:ext cx="869500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KATECHEZA 43</a:t>
            </a:r>
          </a:p>
          <a:p>
            <a:pPr algn="ctr"/>
            <a:r>
              <a:rPr lang="pl-PL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Temat: Stół łączy rodzinę</a:t>
            </a:r>
            <a:endParaRPr lang="pl-PL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6" name="Picture 2" descr="Zobacz obraz źródłow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924944"/>
            <a:ext cx="5121339" cy="28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1181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611560" y="548680"/>
            <a:ext cx="697338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l-PL" dirty="0" smtClean="0"/>
              <a:t>Co można zaobserwować, siedząc przy stole?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dirty="0" smtClean="0"/>
              <a:t>Kiedy najczęściej siadamy przy stole?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dirty="0" smtClean="0"/>
              <a:t>Z kim możemy zasiąść przy wspólnym stole?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dirty="0" smtClean="0"/>
              <a:t>Jak reagujemy, gdy ktoś siedzący przy stole mówi do nas?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dirty="0" smtClean="0"/>
              <a:t>Jak powinniśmy się zachować siedząc przy stole?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dirty="0" smtClean="0"/>
              <a:t>Kto przy stole jest najważniejszy?</a:t>
            </a: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344726" y="2967335"/>
            <a:ext cx="8454558" cy="206210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Do stołu zaprasza się nie tylko najbliższą</a:t>
            </a:r>
          </a:p>
          <a:p>
            <a:pPr algn="ctr"/>
            <a:r>
              <a:rPr lang="pl-PL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</a:t>
            </a:r>
            <a:r>
              <a:rPr lang="pl-PL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odzinę, ale również przyjaciół.</a:t>
            </a:r>
          </a:p>
          <a:p>
            <a:pPr algn="ctr"/>
            <a:r>
              <a:rPr lang="pl-PL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Spotkania przy stole odgrywają</a:t>
            </a:r>
          </a:p>
          <a:p>
            <a:pPr algn="ctr"/>
            <a:r>
              <a:rPr lang="pl-PL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</a:t>
            </a:r>
            <a:r>
              <a:rPr lang="pl-PL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ardzo ważną rolę.</a:t>
            </a:r>
            <a:endParaRPr lang="pl-PL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32754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395536" y="404664"/>
            <a:ext cx="66800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Pan Jezus wielokrotnie był zapraszany na wspólne posiłki.</a:t>
            </a:r>
          </a:p>
          <a:p>
            <a:r>
              <a:rPr lang="pl-PL" dirty="0" smtClean="0"/>
              <a:t>Przeczytajmy kilka fragmentów z Ewangelii.</a:t>
            </a:r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539552" y="1268760"/>
            <a:ext cx="3047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solidFill>
                  <a:schemeClr val="accent5"/>
                </a:solidFill>
              </a:rPr>
              <a:t>J 12, 1-2: Uczta w Betanii</a:t>
            </a:r>
            <a:endParaRPr lang="pl-PL" dirty="0">
              <a:solidFill>
                <a:schemeClr val="accent5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395536" y="1638092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>
                <a:latin typeface="Arial Black" panose="020B0A04020102020204" pitchFamily="34" charset="0"/>
              </a:rPr>
              <a:t>„Na </a:t>
            </a:r>
            <a:r>
              <a:rPr lang="pl-PL" dirty="0">
                <a:latin typeface="Arial Black" panose="020B0A04020102020204" pitchFamily="34" charset="0"/>
              </a:rPr>
              <a:t>sześć dni przed Paschą Jezus przybył do Betanii, gdzie mieszkał Łazarz, którego Jezus wskrzesił z martwych. </a:t>
            </a:r>
            <a:r>
              <a:rPr lang="pl-PL" dirty="0" smtClean="0">
                <a:latin typeface="Arial Black" panose="020B0A04020102020204" pitchFamily="34" charset="0"/>
              </a:rPr>
              <a:t>Urządzono </a:t>
            </a:r>
            <a:r>
              <a:rPr lang="pl-PL" dirty="0">
                <a:latin typeface="Arial Black" panose="020B0A04020102020204" pitchFamily="34" charset="0"/>
              </a:rPr>
              <a:t>tam dla Niego ucztę. Marta posługiwała, a Łazarz był jednym z zasiadających z Nim przy </a:t>
            </a:r>
            <a:r>
              <a:rPr lang="pl-PL" dirty="0" smtClean="0">
                <a:latin typeface="Arial Black" panose="020B0A04020102020204" pitchFamily="34" charset="0"/>
              </a:rPr>
              <a:t>stole”.</a:t>
            </a:r>
            <a:endParaRPr lang="pl-PL" dirty="0">
              <a:latin typeface="Arial Black" panose="020B0A04020102020204" pitchFamily="34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539552" y="3068960"/>
            <a:ext cx="4405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>
                <a:solidFill>
                  <a:schemeClr val="accent5"/>
                </a:solidFill>
              </a:rPr>
              <a:t>Łk</a:t>
            </a:r>
            <a:r>
              <a:rPr lang="pl-PL" dirty="0" smtClean="0">
                <a:solidFill>
                  <a:schemeClr val="accent5"/>
                </a:solidFill>
              </a:rPr>
              <a:t> 7,36: Nawrócenie jawnogrzesznicy</a:t>
            </a:r>
            <a:endParaRPr lang="pl-PL" dirty="0">
              <a:solidFill>
                <a:schemeClr val="accent5"/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395536" y="3413385"/>
            <a:ext cx="87484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>
                <a:latin typeface="Arial Black" panose="020B0A04020102020204" pitchFamily="34" charset="0"/>
              </a:rPr>
              <a:t>„Jeden </a:t>
            </a:r>
            <a:r>
              <a:rPr lang="pl-PL" dirty="0">
                <a:latin typeface="Arial Black" panose="020B0A04020102020204" pitchFamily="34" charset="0"/>
              </a:rPr>
              <a:t>z faryzeuszów zaprosił Go do siebie na posiłek. Wszedł więc do domu faryzeusza i zajął miejsce za </a:t>
            </a:r>
            <a:r>
              <a:rPr lang="pl-PL" dirty="0" smtClean="0">
                <a:latin typeface="Arial Black" panose="020B0A04020102020204" pitchFamily="34" charset="0"/>
              </a:rPr>
              <a:t>stołem”. </a:t>
            </a:r>
            <a:endParaRPr lang="pl-PL" dirty="0">
              <a:latin typeface="Arial Black" panose="020B0A04020102020204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611560" y="4293096"/>
            <a:ext cx="3534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solidFill>
                  <a:schemeClr val="accent5"/>
                </a:solidFill>
              </a:rPr>
              <a:t>Mt 9, 10: Powołanie Mateusza</a:t>
            </a:r>
            <a:endParaRPr lang="pl-PL" dirty="0">
              <a:solidFill>
                <a:schemeClr val="accent5"/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395536" y="4662428"/>
            <a:ext cx="87484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>
                <a:latin typeface="Arial Black" panose="020B0A04020102020204" pitchFamily="34" charset="0"/>
              </a:rPr>
              <a:t>„Gdy </a:t>
            </a:r>
            <a:r>
              <a:rPr lang="pl-PL" dirty="0">
                <a:latin typeface="Arial Black" panose="020B0A04020102020204" pitchFamily="34" charset="0"/>
              </a:rPr>
              <a:t>Jezus siedział w domu za stołem, przyszło wielu celników i </a:t>
            </a:r>
            <a:r>
              <a:rPr lang="pl-PL" dirty="0" smtClean="0">
                <a:latin typeface="Arial Black" panose="020B0A04020102020204" pitchFamily="34" charset="0"/>
              </a:rPr>
              <a:t>grzeszników</a:t>
            </a:r>
            <a:r>
              <a:rPr lang="pl-PL" b="1" baseline="30000" dirty="0">
                <a:latin typeface="Arial Black" panose="020B0A04020102020204" pitchFamily="34" charset="0"/>
              </a:rPr>
              <a:t> </a:t>
            </a:r>
            <a:r>
              <a:rPr lang="pl-PL" dirty="0" smtClean="0">
                <a:latin typeface="Arial Black" panose="020B0A04020102020204" pitchFamily="34" charset="0"/>
              </a:rPr>
              <a:t>i </a:t>
            </a:r>
            <a:r>
              <a:rPr lang="pl-PL" dirty="0">
                <a:latin typeface="Arial Black" panose="020B0A04020102020204" pitchFamily="34" charset="0"/>
              </a:rPr>
              <a:t>siedzieli wraz z Jezusem i Jego </a:t>
            </a:r>
            <a:r>
              <a:rPr lang="pl-PL" dirty="0" smtClean="0">
                <a:latin typeface="Arial Black" panose="020B0A04020102020204" pitchFamily="34" charset="0"/>
              </a:rPr>
              <a:t>uczniami”. </a:t>
            </a:r>
            <a:endParaRPr lang="pl-PL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713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611560" y="332656"/>
            <a:ext cx="2577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>
                <a:solidFill>
                  <a:schemeClr val="accent5"/>
                </a:solidFill>
              </a:rPr>
              <a:t>Łk</a:t>
            </a:r>
            <a:r>
              <a:rPr lang="pl-PL" dirty="0" smtClean="0">
                <a:solidFill>
                  <a:schemeClr val="accent5"/>
                </a:solidFill>
              </a:rPr>
              <a:t> 19, 5-7: Zacheusz</a:t>
            </a:r>
            <a:endParaRPr lang="pl-PL" dirty="0">
              <a:solidFill>
                <a:schemeClr val="accent5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467544" y="701988"/>
            <a:ext cx="85324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>
                <a:latin typeface="Arial Black" panose="020B0A04020102020204" pitchFamily="34" charset="0"/>
              </a:rPr>
              <a:t>„Gdy </a:t>
            </a:r>
            <a:r>
              <a:rPr lang="pl-PL" dirty="0">
                <a:latin typeface="Arial Black" panose="020B0A04020102020204" pitchFamily="34" charset="0"/>
              </a:rPr>
              <a:t>Jezus przyszedł na to miejsce, spojrzał w górę i rzekł do niego: «Zacheuszu, zejdź prędko, albowiem dziś muszę się zatrzymać w twoim domu». </a:t>
            </a:r>
            <a:r>
              <a:rPr lang="pl-PL" dirty="0" smtClean="0">
                <a:latin typeface="Arial Black" panose="020B0A04020102020204" pitchFamily="34" charset="0"/>
              </a:rPr>
              <a:t>Zeszedł </a:t>
            </a:r>
            <a:r>
              <a:rPr lang="pl-PL" dirty="0">
                <a:latin typeface="Arial Black" panose="020B0A04020102020204" pitchFamily="34" charset="0"/>
              </a:rPr>
              <a:t>więc z pośpiechem i przyjął Go rozradowany. </a:t>
            </a:r>
            <a:r>
              <a:rPr lang="pl-PL" dirty="0" smtClean="0">
                <a:latin typeface="Arial Black" panose="020B0A04020102020204" pitchFamily="34" charset="0"/>
              </a:rPr>
              <a:t>A </a:t>
            </a:r>
            <a:r>
              <a:rPr lang="pl-PL" dirty="0">
                <a:latin typeface="Arial Black" panose="020B0A04020102020204" pitchFamily="34" charset="0"/>
              </a:rPr>
              <a:t>wszyscy, widząc to, szemrali: «Do grzesznika poszedł w gościnę</a:t>
            </a:r>
            <a:r>
              <a:rPr lang="pl-PL" dirty="0" smtClean="0">
                <a:latin typeface="Arial Black" panose="020B0A04020102020204" pitchFamily="34" charset="0"/>
              </a:rPr>
              <a:t>»”. </a:t>
            </a:r>
            <a:endParaRPr lang="pl-PL" dirty="0">
              <a:latin typeface="Arial Black" panose="020B0A04020102020204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611560" y="2348880"/>
            <a:ext cx="4984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solidFill>
                  <a:schemeClr val="accent5"/>
                </a:solidFill>
              </a:rPr>
              <a:t>Mt 26, 20.26-28: Ustanowienie Eucharystii</a:t>
            </a:r>
            <a:endParaRPr lang="pl-PL" dirty="0">
              <a:solidFill>
                <a:schemeClr val="accent5"/>
              </a:solidFill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467544" y="2762497"/>
            <a:ext cx="86764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>
                <a:latin typeface="Arial Black" panose="020B0A04020102020204" pitchFamily="34" charset="0"/>
              </a:rPr>
              <a:t>„Z </a:t>
            </a:r>
            <a:r>
              <a:rPr lang="pl-PL" dirty="0">
                <a:latin typeface="Arial Black" panose="020B0A04020102020204" pitchFamily="34" charset="0"/>
              </a:rPr>
              <a:t>nastaniem wieczoru zajął miejsce u stołu razem z dwunastu &lt;uczniami&gt;. </a:t>
            </a:r>
          </a:p>
        </p:txBody>
      </p:sp>
      <p:sp>
        <p:nvSpPr>
          <p:cNvPr id="6" name="Prostokąt 5"/>
          <p:cNvSpPr/>
          <p:nvPr/>
        </p:nvSpPr>
        <p:spPr>
          <a:xfrm>
            <a:off x="467544" y="3284984"/>
            <a:ext cx="86764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>
                <a:latin typeface="Arial Black" panose="020B0A04020102020204" pitchFamily="34" charset="0"/>
              </a:rPr>
              <a:t>A gdy oni jedli, Jezus wziął chleb i odmówiwszy błogosławieństwo, połamał i dał uczniom, mówiąc: «Bierzcie i jedzcie, to jest Ciało moje». </a:t>
            </a:r>
            <a:r>
              <a:rPr lang="pl-PL" dirty="0" smtClean="0">
                <a:latin typeface="Arial Black" panose="020B0A04020102020204" pitchFamily="34" charset="0"/>
              </a:rPr>
              <a:t>Następnie </a:t>
            </a:r>
            <a:r>
              <a:rPr lang="pl-PL" dirty="0">
                <a:latin typeface="Arial Black" panose="020B0A04020102020204" pitchFamily="34" charset="0"/>
              </a:rPr>
              <a:t>wziął kielich i odmówiwszy dziękczynienie, dał im, mówiąc: «Pijcie z niego wszyscy, </a:t>
            </a:r>
            <a:r>
              <a:rPr lang="pl-PL" dirty="0" smtClean="0">
                <a:latin typeface="Arial Black" panose="020B0A04020102020204" pitchFamily="34" charset="0"/>
              </a:rPr>
              <a:t>bo </a:t>
            </a:r>
            <a:r>
              <a:rPr lang="pl-PL" dirty="0">
                <a:latin typeface="Arial Black" panose="020B0A04020102020204" pitchFamily="34" charset="0"/>
              </a:rPr>
              <a:t>to jest moja Krew </a:t>
            </a:r>
            <a:r>
              <a:rPr lang="pl-PL" dirty="0" smtClean="0">
                <a:latin typeface="Arial Black" panose="020B0A04020102020204" pitchFamily="34" charset="0"/>
              </a:rPr>
              <a:t>Przymierza, </a:t>
            </a:r>
            <a:r>
              <a:rPr lang="pl-PL" dirty="0">
                <a:latin typeface="Arial Black" panose="020B0A04020102020204" pitchFamily="34" charset="0"/>
              </a:rPr>
              <a:t>która za wielu będzie wylana na odpuszczenie </a:t>
            </a:r>
            <a:r>
              <a:rPr lang="pl-PL" dirty="0" smtClean="0">
                <a:latin typeface="Arial Black" panose="020B0A04020102020204" pitchFamily="34" charset="0"/>
              </a:rPr>
              <a:t>grzechów”.</a:t>
            </a:r>
            <a:endParaRPr lang="pl-PL" dirty="0">
              <a:latin typeface="Arial Black" panose="020B0A04020102020204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611560" y="5039310"/>
            <a:ext cx="35397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>
                <a:solidFill>
                  <a:schemeClr val="accent5"/>
                </a:solidFill>
              </a:rPr>
              <a:t>Łk</a:t>
            </a:r>
            <a:r>
              <a:rPr lang="pl-PL" dirty="0" smtClean="0">
                <a:solidFill>
                  <a:schemeClr val="accent5"/>
                </a:solidFill>
              </a:rPr>
              <a:t> 24, 30: Uczniowie z </a:t>
            </a:r>
            <a:r>
              <a:rPr lang="pl-PL" dirty="0" err="1" smtClean="0">
                <a:solidFill>
                  <a:schemeClr val="accent5"/>
                </a:solidFill>
              </a:rPr>
              <a:t>Emaus</a:t>
            </a:r>
            <a:endParaRPr lang="pl-PL" dirty="0">
              <a:solidFill>
                <a:schemeClr val="accent5"/>
              </a:solidFill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611560" y="5438813"/>
            <a:ext cx="85324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/>
              <a:t>„</a:t>
            </a:r>
            <a:r>
              <a:rPr lang="pl-PL" dirty="0" smtClean="0">
                <a:latin typeface="Arial Black" panose="020B0A04020102020204" pitchFamily="34" charset="0"/>
              </a:rPr>
              <a:t>Gdy </a:t>
            </a:r>
            <a:r>
              <a:rPr lang="pl-PL" dirty="0">
                <a:latin typeface="Arial Black" panose="020B0A04020102020204" pitchFamily="34" charset="0"/>
              </a:rPr>
              <a:t>zajął z nimi miejsce u stołu, wziął chleb, odmówił błogosławieństwo, połamał go i dawał </a:t>
            </a:r>
            <a:r>
              <a:rPr lang="pl-PL" dirty="0" smtClean="0">
                <a:latin typeface="Arial Black" panose="020B0A04020102020204" pitchFamily="34" charset="0"/>
              </a:rPr>
              <a:t>im”.</a:t>
            </a:r>
            <a:endParaRPr lang="pl-PL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308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Zobacz obraz źródłow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6672"/>
            <a:ext cx="4104456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Zobacz obraz źródłow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212976"/>
            <a:ext cx="4795292" cy="2943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6660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86743" y="188640"/>
            <a:ext cx="8509060" cy="30469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Niezwykle ważnym spotkaniem przy stole</a:t>
            </a:r>
          </a:p>
          <a:p>
            <a:pPr algn="ctr"/>
            <a:r>
              <a:rPr lang="pl-PL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</a:t>
            </a:r>
            <a:r>
              <a:rPr lang="pl-PL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yła Ostatnia Wieczerza, którą</a:t>
            </a:r>
          </a:p>
          <a:p>
            <a:pPr algn="ctr"/>
            <a:r>
              <a:rPr lang="pl-PL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Pan Jezus spożył z Apostołami.</a:t>
            </a:r>
          </a:p>
          <a:p>
            <a:pPr algn="ctr"/>
            <a:r>
              <a:rPr lang="pl-PL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Podczas tej wieczerzy przemienił On</a:t>
            </a:r>
          </a:p>
          <a:p>
            <a:pPr algn="ctr"/>
            <a:r>
              <a:rPr lang="pl-PL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</a:t>
            </a:r>
            <a:r>
              <a:rPr lang="pl-PL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hleb w swoje Ciało</a:t>
            </a:r>
          </a:p>
          <a:p>
            <a:pPr algn="ctr"/>
            <a:r>
              <a:rPr lang="pl-PL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</a:t>
            </a:r>
            <a:r>
              <a:rPr lang="pl-PL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wino w swoją Krew.</a:t>
            </a:r>
            <a:endParaRPr lang="pl-PL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098" name="Picture 2" descr="Zobacz obraz źródłow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742" y="3261346"/>
            <a:ext cx="8509061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2278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539552" y="404664"/>
            <a:ext cx="84802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1. Ćwiczenie w podręczniku:</a:t>
            </a:r>
          </a:p>
          <a:p>
            <a:r>
              <a:rPr lang="pl-PL" dirty="0"/>
              <a:t>P</a:t>
            </a:r>
            <a:r>
              <a:rPr lang="pl-PL" dirty="0" smtClean="0"/>
              <a:t>ołącz każdą ilustrację z odpowiadającym jej fragmentem Pisma Świętego</a:t>
            </a:r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539552" y="1268760"/>
            <a:ext cx="33954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2. Ćwiczenie w podręczniku:</a:t>
            </a:r>
          </a:p>
          <a:p>
            <a:r>
              <a:rPr lang="pl-PL" dirty="0" smtClean="0"/>
              <a:t>Zapisujemy różnice:</a:t>
            </a: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863553"/>
              </p:ext>
            </p:extLst>
          </p:nvPr>
        </p:nvGraphicFramePr>
        <p:xfrm>
          <a:off x="1547664" y="2204864"/>
          <a:ext cx="6096000" cy="23774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Codzienne spotkania przy stole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Świąteczne spotkania przy stole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pl-PL" dirty="0" smtClean="0"/>
                        <a:t>W najbliższym gronie;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l-PL" dirty="0" smtClean="0"/>
                        <a:t>Spożywanie posiłku w pośpiechu;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l-PL" dirty="0" smtClean="0"/>
                        <a:t>Codzienny strój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pl-PL" dirty="0" smtClean="0"/>
                        <a:t>Przyozdobiony stół;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l-PL" dirty="0" smtClean="0"/>
                        <a:t>Świąteczne ozdoby;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l-PL" dirty="0" smtClean="0"/>
                        <a:t>Większe grono osób;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l-PL" dirty="0" smtClean="0"/>
                        <a:t>Dłuższy posiłek;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l-PL" dirty="0" smtClean="0"/>
                        <a:t>Odświętny strój;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l-PL" dirty="0" smtClean="0"/>
                        <a:t>Wspólne rozmowy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6753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Zobacz obraz źródłow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103926"/>
            <a:ext cx="4392488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Elipsa 1"/>
          <p:cNvSpPr/>
          <p:nvPr/>
        </p:nvSpPr>
        <p:spPr>
          <a:xfrm rot="20097420">
            <a:off x="66140" y="1373466"/>
            <a:ext cx="3456384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Wspólna rozmowa</a:t>
            </a:r>
            <a:endParaRPr lang="pl-PL" dirty="0"/>
          </a:p>
        </p:txBody>
      </p:sp>
      <p:sp>
        <p:nvSpPr>
          <p:cNvPr id="4" name="Elipsa 3"/>
          <p:cNvSpPr/>
          <p:nvPr/>
        </p:nvSpPr>
        <p:spPr>
          <a:xfrm rot="1825934">
            <a:off x="5471551" y="1373466"/>
            <a:ext cx="3456384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Wspólne spożywanie posiłków</a:t>
            </a:r>
            <a:endParaRPr lang="pl-PL" dirty="0"/>
          </a:p>
        </p:txBody>
      </p:sp>
      <p:sp>
        <p:nvSpPr>
          <p:cNvPr id="5" name="Elipsa 4"/>
          <p:cNvSpPr/>
          <p:nvPr/>
        </p:nvSpPr>
        <p:spPr>
          <a:xfrm rot="1151095">
            <a:off x="899592" y="4941168"/>
            <a:ext cx="3456384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spotkania</a:t>
            </a:r>
            <a:endParaRPr lang="pl-PL" dirty="0"/>
          </a:p>
        </p:txBody>
      </p:sp>
      <p:sp>
        <p:nvSpPr>
          <p:cNvPr id="6" name="Elipsa 5"/>
          <p:cNvSpPr/>
          <p:nvPr/>
        </p:nvSpPr>
        <p:spPr>
          <a:xfrm rot="20296189">
            <a:off x="5513236" y="4750542"/>
            <a:ext cx="3456384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świętowanie</a:t>
            </a:r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683568" y="188640"/>
            <a:ext cx="72811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Wokół stołu napisz, w jaki sposób łączy on ludzi, do wpisanych</a:t>
            </a:r>
          </a:p>
          <a:p>
            <a:r>
              <a:rPr lang="pl-PL" dirty="0" smtClean="0"/>
              <a:t>na slajdzie, dodaj jeszcze swoje pomysły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56369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899592" y="620688"/>
            <a:ext cx="39180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Ćwiczenie:</a:t>
            </a:r>
          </a:p>
          <a:p>
            <a:r>
              <a:rPr lang="pl-PL" dirty="0" smtClean="0"/>
              <a:t>Narysuj swoją rodzinę przy stole.</a:t>
            </a:r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872952" y="1412776"/>
            <a:ext cx="4397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Razem z rodzicami odmów modlitwę:</a:t>
            </a: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126135" y="1812716"/>
            <a:ext cx="8943474" cy="403187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3200" b="1" dirty="0" smtClean="0">
                <a:ln w="17780" cmpd="sng">
                  <a:solidFill>
                    <a:schemeClr val="tx2"/>
                  </a:solidFill>
                  <a:prstDash val="solid"/>
                  <a:miter lim="800000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Matko Nieustającej Opieki – uproś naszej</a:t>
            </a:r>
          </a:p>
          <a:p>
            <a:pPr algn="ctr"/>
            <a:r>
              <a:rPr lang="pl-PL" sz="3200" b="1" dirty="0">
                <a:ln w="17780" cmpd="sng">
                  <a:solidFill>
                    <a:schemeClr val="tx2"/>
                  </a:solidFill>
                  <a:prstDash val="solid"/>
                  <a:miter lim="800000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r</a:t>
            </a:r>
            <a:r>
              <a:rPr lang="pl-PL" sz="3200" b="1" cap="none" spc="0" dirty="0" smtClean="0">
                <a:ln w="17780" cmpd="sng">
                  <a:solidFill>
                    <a:schemeClr val="tx2"/>
                  </a:solidFill>
                  <a:prstDash val="solid"/>
                  <a:miter lim="800000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odzinie u stóp Twojego Syna wzajemne</a:t>
            </a:r>
          </a:p>
          <a:p>
            <a:pPr algn="ctr"/>
            <a:r>
              <a:rPr lang="pl-PL" sz="3200" b="1" dirty="0">
                <a:ln w="17780" cmpd="sng">
                  <a:solidFill>
                    <a:schemeClr val="tx2"/>
                  </a:solidFill>
                  <a:prstDash val="solid"/>
                  <a:miter lim="800000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z</a:t>
            </a:r>
            <a:r>
              <a:rPr lang="pl-PL" sz="3200" b="1" dirty="0" smtClean="0">
                <a:ln w="17780" cmpd="sng">
                  <a:solidFill>
                    <a:schemeClr val="tx2"/>
                  </a:solidFill>
                  <a:prstDash val="solid"/>
                  <a:miter lim="800000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rozumienie, gotowość pomocy, zdolność</a:t>
            </a:r>
          </a:p>
          <a:p>
            <a:pPr algn="ctr"/>
            <a:r>
              <a:rPr lang="pl-PL" sz="3200" b="1" dirty="0">
                <a:ln w="17780" cmpd="sng">
                  <a:solidFill>
                    <a:schemeClr val="tx2"/>
                  </a:solidFill>
                  <a:prstDash val="solid"/>
                  <a:miter lim="800000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p</a:t>
            </a:r>
            <a:r>
              <a:rPr lang="pl-PL" sz="3200" b="1" cap="none" spc="0" dirty="0" smtClean="0">
                <a:ln w="17780" cmpd="sng">
                  <a:solidFill>
                    <a:schemeClr val="tx2"/>
                  </a:solidFill>
                  <a:prstDash val="solid"/>
                  <a:miter lim="800000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rzebaczania oraz szczerość, cierpliwość</a:t>
            </a:r>
          </a:p>
          <a:p>
            <a:pPr algn="ctr"/>
            <a:r>
              <a:rPr lang="pl-PL" sz="3200" b="1" dirty="0">
                <a:ln w="17780" cmpd="sng">
                  <a:solidFill>
                    <a:schemeClr val="tx2"/>
                  </a:solidFill>
                  <a:prstDash val="solid"/>
                  <a:miter lim="800000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i</a:t>
            </a:r>
            <a:r>
              <a:rPr lang="pl-PL" sz="3200" b="1" dirty="0" smtClean="0">
                <a:ln w="17780" cmpd="sng">
                  <a:solidFill>
                    <a:schemeClr val="tx2"/>
                  </a:solidFill>
                  <a:prstDash val="solid"/>
                  <a:miter lim="800000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miłość w codziennym życiu. Spraw, Matko,</a:t>
            </a:r>
          </a:p>
          <a:p>
            <a:pPr algn="ctr"/>
            <a:r>
              <a:rPr lang="pl-PL" sz="3200" b="1" dirty="0">
                <a:ln w="17780" cmpd="sng">
                  <a:solidFill>
                    <a:schemeClr val="tx2"/>
                  </a:solidFill>
                  <a:prstDash val="solid"/>
                  <a:miter lim="800000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b</a:t>
            </a:r>
            <a:r>
              <a:rPr lang="pl-PL" sz="3200" b="1" cap="none" spc="0" dirty="0" smtClean="0">
                <a:ln w="17780" cmpd="sng">
                  <a:solidFill>
                    <a:schemeClr val="tx2"/>
                  </a:solidFill>
                  <a:prstDash val="solid"/>
                  <a:miter lim="800000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y w naszej rodzinie było jedno serce</a:t>
            </a:r>
          </a:p>
          <a:p>
            <a:pPr algn="ctr"/>
            <a:r>
              <a:rPr lang="pl-PL" sz="3200" b="1" dirty="0">
                <a:ln w="17780" cmpd="sng">
                  <a:solidFill>
                    <a:schemeClr val="tx2"/>
                  </a:solidFill>
                  <a:prstDash val="solid"/>
                  <a:miter lim="800000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i</a:t>
            </a:r>
            <a:r>
              <a:rPr lang="pl-PL" sz="3200" b="1" dirty="0" smtClean="0">
                <a:ln w="17780" cmpd="sng">
                  <a:solidFill>
                    <a:schemeClr val="tx2"/>
                  </a:solidFill>
                  <a:prstDash val="solid"/>
                  <a:miter lim="800000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jeden duch. Bądź zawsze troskliwą</a:t>
            </a:r>
          </a:p>
          <a:p>
            <a:pPr algn="ctr"/>
            <a:r>
              <a:rPr lang="pl-PL" sz="3200" b="1" dirty="0">
                <a:ln w="17780" cmpd="sng">
                  <a:solidFill>
                    <a:schemeClr val="tx2"/>
                  </a:solidFill>
                  <a:prstDash val="solid"/>
                  <a:miter lim="800000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o</a:t>
            </a:r>
            <a:r>
              <a:rPr lang="pl-PL" sz="3200" b="1" cap="none" spc="0" dirty="0" smtClean="0">
                <a:ln w="17780" cmpd="sng">
                  <a:solidFill>
                    <a:schemeClr val="tx2"/>
                  </a:solidFill>
                  <a:prstDash val="solid"/>
                  <a:miter lim="800000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piekunką naszej rodziny. </a:t>
            </a:r>
            <a:r>
              <a:rPr lang="pl-PL" sz="3200" b="1" dirty="0" smtClean="0">
                <a:ln w="17780" cmpd="sng">
                  <a:solidFill>
                    <a:schemeClr val="tx2"/>
                  </a:solidFill>
                  <a:prstDash val="solid"/>
                  <a:miter lim="800000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Amen.</a:t>
            </a:r>
            <a:endParaRPr lang="pl-PL" sz="3200" b="1" cap="none" spc="0" dirty="0">
              <a:ln w="17780" cmpd="sng">
                <a:solidFill>
                  <a:schemeClr val="tx2"/>
                </a:solidFill>
                <a:prstDash val="solid"/>
                <a:miter lim="800000"/>
              </a:ln>
              <a:solidFill>
                <a:schemeClr val="accent5">
                  <a:lumMod val="7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392908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Niestandardowy 3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FFC000"/>
      </a:accent1>
      <a:accent2>
        <a:srgbClr val="A7EA52"/>
      </a:accent2>
      <a:accent3>
        <a:srgbClr val="FF8021"/>
      </a:accent3>
      <a:accent4>
        <a:srgbClr val="3083AF"/>
      </a:accent4>
      <a:accent5>
        <a:srgbClr val="FF0000"/>
      </a:accent5>
      <a:accent6>
        <a:srgbClr val="F14124"/>
      </a:accent6>
      <a:hlink>
        <a:srgbClr val="56C7AA"/>
      </a:hlink>
      <a:folHlink>
        <a:srgbClr val="59A8D1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74</TotalTime>
  <Words>557</Words>
  <Application>Microsoft Office PowerPoint</Application>
  <PresentationFormat>Pokaz na ekranie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Hol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Sil-art Rycho444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Kowalski Ryszard</dc:creator>
  <cp:lastModifiedBy>Kowalski Ryszard</cp:lastModifiedBy>
  <cp:revision>6</cp:revision>
  <dcterms:created xsi:type="dcterms:W3CDTF">2020-05-07T07:11:14Z</dcterms:created>
  <dcterms:modified xsi:type="dcterms:W3CDTF">2020-05-07T08:25:38Z</dcterms:modified>
</cp:coreProperties>
</file>