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75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99" d="100"/>
          <a:sy n="99" d="100"/>
        </p:scale>
        <p:origin x="5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2/23/21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ortosdemetraje.com/direccion/yawen-zheng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cortosdemetraje.com/anio/2012/" TargetMode="External"/><Relationship Id="rId13" Type="http://schemas.openxmlformats.org/officeDocument/2006/relationships/hyperlink" Target="https://cortosdemetraje.com/idioma/sin-dialogos/" TargetMode="External"/><Relationship Id="rId3" Type="http://schemas.openxmlformats.org/officeDocument/2006/relationships/hyperlink" Target="https://cortosdemetraje.com/infantil/" TargetMode="External"/><Relationship Id="rId7" Type="http://schemas.openxmlformats.org/officeDocument/2006/relationships/hyperlink" Target="https://cortosdemetraje.com/genero/animacion-2d/" TargetMode="External"/><Relationship Id="rId12" Type="http://schemas.openxmlformats.org/officeDocument/2006/relationships/hyperlink" Target="https://cortosdemetraje.com/nacionalidad/china/" TargetMode="External"/><Relationship Id="rId2" Type="http://schemas.openxmlformats.org/officeDocument/2006/relationships/hyperlink" Target="https://cortosdemetraje.com/animacion/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ortosdemetraje.com/genero/naturaleza/" TargetMode="External"/><Relationship Id="rId11" Type="http://schemas.openxmlformats.org/officeDocument/2006/relationships/hyperlink" Target="https://cortosdemetraje.com/produccion/communication-university-of-china/" TargetMode="External"/><Relationship Id="rId5" Type="http://schemas.openxmlformats.org/officeDocument/2006/relationships/hyperlink" Target="https://cortosdemetraje.com/genero/animales/" TargetMode="External"/><Relationship Id="rId10" Type="http://schemas.openxmlformats.org/officeDocument/2006/relationships/hyperlink" Target="https://cortosdemetraje.com/guion/yawen-zheng/" TargetMode="External"/><Relationship Id="rId4" Type="http://schemas.openxmlformats.org/officeDocument/2006/relationships/hyperlink" Target="https://cortosdemetraje.com/genero/amistad/" TargetMode="External"/><Relationship Id="rId9" Type="http://schemas.openxmlformats.org/officeDocument/2006/relationships/hyperlink" Target="https://cortosdemetraje.com/direccion/yawen-zheng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5amoP37cIk0" TargetMode="External"/><Relationship Id="rId2" Type="http://schemas.openxmlformats.org/officeDocument/2006/relationships/slideLayout" Target="../slideLayouts/slideLayout8.xml"/><Relationship Id="rId1" Type="http://schemas.openxmlformats.org/officeDocument/2006/relationships/video" Target="https://www.youtube.com/embed/5amoP37cIk0?feature=oembed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516321-CDEF-400F-BDAC-C4872F7134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954" y="1661746"/>
            <a:ext cx="8977340" cy="3020317"/>
          </a:xfrm>
        </p:spPr>
        <p:txBody>
          <a:bodyPr/>
          <a:lstStyle/>
          <a:p>
            <a:br>
              <a:rPr lang="es-CO" sz="6000" dirty="0"/>
            </a:br>
            <a:br>
              <a:rPr lang="es-CO" sz="6000" dirty="0"/>
            </a:br>
            <a:r>
              <a:rPr lang="es-CO" sz="6000" dirty="0"/>
              <a:t>LA CANCIÓN para LA LLUVIA</a:t>
            </a:r>
            <a:br>
              <a:rPr lang="es-CO" dirty="0"/>
            </a:br>
            <a:r>
              <a:rPr lang="es-CO" b="1" i="0" dirty="0">
                <a:solidFill>
                  <a:srgbClr val="5F5F5F"/>
                </a:solidFill>
                <a:effectLst/>
                <a:latin typeface="Questrial"/>
              </a:rPr>
              <a:t> </a:t>
            </a:r>
            <a:r>
              <a:rPr lang="es-CO" sz="3600" b="0" i="0" u="sng" dirty="0" err="1">
                <a:solidFill>
                  <a:srgbClr val="2A6496"/>
                </a:solidFill>
                <a:effectLst/>
                <a:latin typeface="Questrial"/>
                <a:hlinkClick r:id="rId2"/>
              </a:rPr>
              <a:t>Yawen</a:t>
            </a:r>
            <a:r>
              <a:rPr lang="es-CO" sz="3600" b="0" i="0" u="sng" dirty="0">
                <a:solidFill>
                  <a:srgbClr val="2A6496"/>
                </a:solidFill>
                <a:effectLst/>
                <a:latin typeface="Questrial"/>
                <a:hlinkClick r:id="rId2"/>
              </a:rPr>
              <a:t> Zheng</a:t>
            </a:r>
            <a:br>
              <a:rPr lang="es-CO" b="0" i="0" dirty="0">
                <a:solidFill>
                  <a:srgbClr val="5F5F5F"/>
                </a:solidFill>
                <a:effectLst/>
                <a:latin typeface="Questrial"/>
              </a:rPr>
            </a:b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6ADFC7-1D4D-460A-A61A-39A9280EEF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53564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964E50-2E00-4954-891A-98589133C5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1708" y="2074985"/>
            <a:ext cx="9068586" cy="2607078"/>
          </a:xfrm>
        </p:spPr>
        <p:txBody>
          <a:bodyPr/>
          <a:lstStyle/>
          <a:p>
            <a:br>
              <a:rPr lang="es-CO" sz="800" b="0" i="0" u="none" strike="noStrike" dirty="0">
                <a:solidFill>
                  <a:srgbClr val="4141A0"/>
                </a:solidFill>
                <a:effectLst/>
                <a:latin typeface="Questrial"/>
              </a:rPr>
            </a:br>
            <a:r>
              <a:rPr lang="es-CO" sz="1400" b="0" u="sng" strike="noStrike" dirty="0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FICHA  técnica</a:t>
            </a:r>
            <a:br>
              <a:rPr lang="es-CO" sz="800" b="0" u="sng" strike="noStrike" dirty="0">
                <a:solidFill>
                  <a:srgbClr val="4141A0"/>
                </a:solidFill>
                <a:effectLst/>
                <a:latin typeface="Questrial"/>
              </a:rPr>
            </a:br>
            <a:br>
              <a:rPr lang="es-CO" sz="800" b="0" i="0" u="none" strike="noStrike" dirty="0">
                <a:solidFill>
                  <a:srgbClr val="4141A0"/>
                </a:solidFill>
                <a:effectLst/>
                <a:latin typeface="Questrial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Questrial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Título    :             </a:t>
            </a:r>
            <a:r>
              <a:rPr lang="es-CO" sz="800" b="1" i="0" dirty="0" err="1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the</a:t>
            </a:r>
            <a:r>
              <a:rPr lang="es-CO" sz="800" b="1" i="0" dirty="0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  </a:t>
            </a:r>
            <a:r>
              <a:rPr lang="es-CO" sz="800" b="1" i="0" dirty="0" err="1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song</a:t>
            </a:r>
            <a:r>
              <a:rPr lang="es-CO" sz="800" b="1" i="0" dirty="0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   </a:t>
            </a:r>
            <a:r>
              <a:rPr lang="es-CO" sz="800" b="1" i="0" dirty="0" err="1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for</a:t>
            </a:r>
            <a:r>
              <a:rPr lang="es-CO" sz="800" b="1" i="0" dirty="0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   rain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.</a:t>
            </a:r>
            <a:b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 </a:t>
            </a:r>
            <a:b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                                              Categoría  :    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2"/>
              </a:rPr>
              <a:t>Cortos de Animación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3"/>
              </a:rPr>
              <a:t>Infantil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                                                                                                                                       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Géneros/Temáticas  :      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4"/>
              </a:rPr>
              <a:t>Amistad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5"/>
              </a:rPr>
              <a:t>Animales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6"/>
              </a:rPr>
              <a:t>Naturaleza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, </a:t>
            </a:r>
            <a:r>
              <a:rPr lang="es-CO" sz="800" b="1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7"/>
              </a:rPr>
              <a:t>Animación 2d</a:t>
            </a:r>
            <a:br>
              <a:rPr lang="es-CO" sz="800" u="none" strike="noStrike" dirty="0">
                <a:solidFill>
                  <a:srgbClr val="5F5F5F"/>
                </a:solidFill>
                <a:latin typeface="Garamond" panose="02020404030301010803" pitchFamily="18" charset="0"/>
              </a:rPr>
            </a:br>
            <a:br>
              <a:rPr lang="es-CO" sz="800" dirty="0">
                <a:solidFill>
                  <a:srgbClr val="5F5F5F"/>
                </a:solidFill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Duración:          </a:t>
            </a:r>
            <a:r>
              <a:rPr lang="es-CO" sz="800" b="0" i="0" dirty="0">
                <a:solidFill>
                  <a:srgbClr val="CE7514"/>
                </a:solidFill>
                <a:effectLst/>
                <a:latin typeface="Garamond" panose="02020404030301010803" pitchFamily="18" charset="0"/>
              </a:rPr>
              <a:t>8 :11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Año:                     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8"/>
              </a:rPr>
              <a:t>2012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Dirección:                </a:t>
            </a:r>
            <a:r>
              <a:rPr lang="es-CO" sz="800" b="0" i="0" u="none" strike="noStrike" dirty="0" err="1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9"/>
              </a:rPr>
              <a:t>Yawen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9"/>
              </a:rPr>
              <a:t> Zheng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 err="1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Guión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:                        </a:t>
            </a:r>
            <a:r>
              <a:rPr lang="es-CO" sz="800" b="0" i="0" u="none" strike="noStrike" dirty="0" err="1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0"/>
              </a:rPr>
              <a:t>Yawen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0"/>
              </a:rPr>
              <a:t> Zheng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                                                                                   </a:t>
            </a: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Producción  :                 </a:t>
            </a:r>
            <a:r>
              <a:rPr lang="es-CO" sz="800" b="0" i="0" u="none" strike="noStrike" dirty="0" err="1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Communication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 </a:t>
            </a:r>
            <a:r>
              <a:rPr lang="es-CO" sz="800" b="0" i="0" u="none" strike="noStrike" dirty="0" err="1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University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 </a:t>
            </a:r>
            <a:r>
              <a:rPr lang="es-CO" sz="800" b="0" i="0" u="none" strike="noStrike" dirty="0" err="1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of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1"/>
              </a:rPr>
              <a:t> China</a:t>
            </a:r>
            <a:br>
              <a:rPr lang="es-CO" sz="800" u="none" strike="noStrike" dirty="0">
                <a:solidFill>
                  <a:srgbClr val="5F5F5F"/>
                </a:solidFill>
                <a:latin typeface="Garamond" panose="02020404030301010803" pitchFamily="18" charset="0"/>
              </a:rPr>
            </a:br>
            <a:br>
              <a:rPr lang="es-CO" sz="800" u="none" strike="noStrike" dirty="0">
                <a:solidFill>
                  <a:srgbClr val="5F5F5F"/>
                </a:solidFill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Nacionalidad:                    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2"/>
              </a:rPr>
              <a:t>China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</a:br>
            <a:r>
              <a:rPr lang="es-CO" sz="800" b="1" i="0" dirty="0">
                <a:solidFill>
                  <a:srgbClr val="5F5F5F"/>
                </a:solidFill>
                <a:effectLst/>
                <a:latin typeface="Garamond" panose="02020404030301010803" pitchFamily="18" charset="0"/>
              </a:rPr>
              <a:t>Idioma:                 </a:t>
            </a:r>
            <a:r>
              <a:rPr lang="es-CO" sz="800" b="0" i="0" u="none" strike="noStrike" dirty="0">
                <a:solidFill>
                  <a:srgbClr val="428BCA"/>
                </a:solidFill>
                <a:effectLst/>
                <a:latin typeface="Garamond" panose="02020404030301010803" pitchFamily="18" charset="0"/>
                <a:hlinkClick r:id="rId13"/>
              </a:rPr>
              <a:t>Sin      diálogos</a:t>
            </a:r>
            <a:br>
              <a:rPr lang="es-CO" sz="800" b="0" i="0" dirty="0">
                <a:solidFill>
                  <a:srgbClr val="5F5F5F"/>
                </a:solidFill>
                <a:effectLst/>
                <a:latin typeface="Questrial"/>
              </a:rPr>
            </a:br>
            <a:br>
              <a:rPr lang="es-CO" sz="800" b="0" i="0" dirty="0">
                <a:solidFill>
                  <a:srgbClr val="5F5F5F"/>
                </a:solidFill>
                <a:effectLst/>
                <a:latin typeface="Questrial"/>
              </a:rPr>
            </a:br>
            <a:endParaRPr lang="es-CO" sz="1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FA72C68-13BE-433A-B3F8-C22DDD6E45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976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2E93EA-A6D8-4C39-A141-9B87D9BE741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r>
              <a:rPr lang="es-CO" sz="3600" dirty="0">
                <a:solidFill>
                  <a:srgbClr val="CE7514"/>
                </a:solidFill>
                <a:latin typeface="Garamond" panose="02020404030301010803" pitchFamily="18" charset="0"/>
              </a:rPr>
              <a:t>SINÓPSIS</a:t>
            </a:r>
            <a:br>
              <a:rPr lang="es-CO" sz="3600" dirty="0">
                <a:latin typeface="Garamond" panose="02020404030301010803" pitchFamily="18" charset="0"/>
              </a:rPr>
            </a:br>
            <a:br>
              <a:rPr lang="es-CO" sz="3600" dirty="0">
                <a:latin typeface="Garamond" panose="02020404030301010803" pitchFamily="18" charset="0"/>
              </a:rPr>
            </a:br>
            <a:r>
              <a:rPr lang="es-CO" sz="3600" dirty="0">
                <a:solidFill>
                  <a:srgbClr val="CE7514"/>
                </a:solidFill>
                <a:latin typeface="Garamond" panose="02020404030301010803" pitchFamily="18" charset="0"/>
              </a:rPr>
              <a:t>*</a:t>
            </a:r>
            <a:r>
              <a:rPr lang="es-CO" sz="3600" dirty="0">
                <a:latin typeface="Garamond" panose="02020404030301010803" pitchFamily="18" charset="0"/>
              </a:rPr>
              <a:t> </a:t>
            </a:r>
            <a:r>
              <a:rPr lang="es-ES" sz="2000" b="0" i="0" dirty="0">
                <a:solidFill>
                  <a:srgbClr val="8E8E8E"/>
                </a:solidFill>
                <a:effectLst/>
                <a:latin typeface="Garamond" panose="02020404030301010803" pitchFamily="18" charset="0"/>
              </a:rPr>
              <a:t>Este cortometraje fue el proyecto independiente de graduación de su director, </a:t>
            </a:r>
            <a:r>
              <a:rPr lang="es-ES" sz="2000" b="0" i="0" dirty="0" err="1">
                <a:solidFill>
                  <a:srgbClr val="8E8E8E"/>
                </a:solidFill>
                <a:effectLst/>
                <a:latin typeface="Garamond" panose="02020404030301010803" pitchFamily="18" charset="0"/>
              </a:rPr>
              <a:t>Yawen</a:t>
            </a:r>
            <a:r>
              <a:rPr lang="es-ES" sz="2000" b="0" i="0" dirty="0">
                <a:solidFill>
                  <a:srgbClr val="8E8E8E"/>
                </a:solidFill>
                <a:effectLst/>
                <a:latin typeface="Garamond" panose="02020404030301010803" pitchFamily="18" charset="0"/>
              </a:rPr>
              <a:t> Zheng, en el año 2012. A través de esta historia, nos quiere mostrar el valor de amistad y de la importancia del cuidado de la naturaleza.</a:t>
            </a:r>
            <a:endParaRPr lang="es-CO" sz="2000" dirty="0">
              <a:latin typeface="Garamond" panose="02020404030301010803" pitchFamily="18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5708C1-43DB-4826-A99D-FCE04EEDAE9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359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7118D1-803A-48EA-BB68-2E9B09104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b="0" i="0" dirty="0">
                <a:solidFill>
                  <a:srgbClr val="00B0F0"/>
                </a:solidFill>
                <a:effectLst/>
                <a:latin typeface="Garamond" panose="02020404030301010803" pitchFamily="18" charset="0"/>
              </a:rPr>
              <a:t>¿Qué significa ser amigos?</a:t>
            </a:r>
            <a:br>
              <a:rPr lang="es-ES" sz="3200" b="0" i="0" dirty="0">
                <a:solidFill>
                  <a:srgbClr val="00B0F0"/>
                </a:solidFill>
                <a:effectLst/>
                <a:latin typeface="Garamond" panose="02020404030301010803" pitchFamily="18" charset="0"/>
              </a:rPr>
            </a:br>
            <a:br>
              <a:rPr lang="es-ES" sz="3200" b="0" i="0" dirty="0">
                <a:solidFill>
                  <a:srgbClr val="00B0F0"/>
                </a:solidFill>
                <a:effectLst/>
                <a:latin typeface="Garamond" panose="02020404030301010803" pitchFamily="18" charset="0"/>
              </a:rPr>
            </a:br>
            <a:r>
              <a:rPr lang="es-ES" sz="3200" b="0" i="0" dirty="0">
                <a:solidFill>
                  <a:srgbClr val="00B0F0"/>
                </a:solidFill>
                <a:effectLst/>
                <a:latin typeface="Garamond" panose="02020404030301010803" pitchFamily="18" charset="0"/>
              </a:rPr>
              <a:t> ¿Qué cosas pueden hacerse con los amigos?</a:t>
            </a:r>
            <a:endParaRPr lang="es-CO" sz="3200" dirty="0">
              <a:solidFill>
                <a:srgbClr val="00B0F0"/>
              </a:solidFill>
              <a:latin typeface="Garamond" panose="02020404030301010803" pitchFamily="18" charset="0"/>
            </a:endParaRP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F9055A6-D72D-4219-A236-070964BC93E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254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D8A3C7-603E-4DF5-AC1B-E0A0691DB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>
                <a:hlinkClick r:id="rId3"/>
              </a:rPr>
              <a:t>https://youtu.be/5amoP37cIk0</a:t>
            </a:r>
            <a:endParaRPr lang="es-CO"/>
          </a:p>
        </p:txBody>
      </p:sp>
      <p:pic>
        <p:nvPicPr>
          <p:cNvPr id="8" name="Elementos multimedia en línea 7" title="The Song for Rain (Animation)">
            <a:hlinkClick r:id="" action="ppaction://media"/>
            <a:extLst>
              <a:ext uri="{FF2B5EF4-FFF2-40B4-BE49-F238E27FC236}">
                <a16:creationId xmlns:a16="http://schemas.microsoft.com/office/drawing/2014/main" id="{DD23782B-A74A-48F4-99C3-6BE4BB5D03A9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685800" y="1081088"/>
            <a:ext cx="7772400" cy="4391025"/>
          </a:xfrm>
          <a:prstGeom prst="rect">
            <a:avLst/>
          </a:prstGeom>
        </p:spPr>
      </p:pic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0029CD-142F-4321-BBE8-0095A5E9A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507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{3B94A51A-6947-4998-97F8-03EC84FE6CF5}tf03457510</Template>
  <TotalTime>52</TotalTime>
  <Words>185</Words>
  <Application>Microsoft Macintosh PowerPoint</Application>
  <PresentationFormat>Panorámica</PresentationFormat>
  <Paragraphs>5</Paragraphs>
  <Slides>5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Century Gothic</vt:lpstr>
      <vt:lpstr>Garamond</vt:lpstr>
      <vt:lpstr>Questrial</vt:lpstr>
      <vt:lpstr>Savon</vt:lpstr>
      <vt:lpstr>  LA CANCIÓN para LA LLUVIA  Yawen Zheng </vt:lpstr>
      <vt:lpstr> FICHA  técnica   Título    :             the  song   for   rain.                                                 Categoría  :    Cortos de Animación, Infantil                                                                                                                                         Géneros/Temáticas  :      Amistad, Animales, Naturaleza, Animación 2d  Duración:          8 :11  Año:                     2012  Dirección:                Yawen Zheng  Guión:                        Yawen Zheng                                                                                     Producción  :                 Communication University of China  Nacionalidad:                    China  Idioma:                 Sin      diálogos  </vt:lpstr>
      <vt:lpstr>SINÓPSIS  * Este cortometraje fue el proyecto independiente de graduación de su director, Yawen Zheng, en el año 2012. A través de esta historia, nos quiere mostrar el valor de amistad y de la importancia del cuidado de la naturaleza.</vt:lpstr>
      <vt:lpstr>¿Qué significa ser amigos?   ¿Qué cosas pueden hacerse con los amigos?</vt:lpstr>
      <vt:lpstr>https://youtu.be/5amoP37cIk0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CANCIÓN para LA LLUVIA  Yawen Zheng</dc:title>
  <dc:creator>Leonor Hernández Urueta</dc:creator>
  <cp:lastModifiedBy>Microsoft Office User</cp:lastModifiedBy>
  <cp:revision>5</cp:revision>
  <dcterms:created xsi:type="dcterms:W3CDTF">2021-02-23T02:57:57Z</dcterms:created>
  <dcterms:modified xsi:type="dcterms:W3CDTF">2021-02-24T03:07:50Z</dcterms:modified>
</cp:coreProperties>
</file>