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5047-30E1-4D32-8E7A-54A3FAED20A1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26C3-DF7B-4141-A73F-05E7C654B07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7113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5047-30E1-4D32-8E7A-54A3FAED20A1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26C3-DF7B-4141-A73F-05E7C654B07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073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5047-30E1-4D32-8E7A-54A3FAED20A1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26C3-DF7B-4141-A73F-05E7C654B07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532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5047-30E1-4D32-8E7A-54A3FAED20A1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26C3-DF7B-4141-A73F-05E7C654B07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400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5047-30E1-4D32-8E7A-54A3FAED20A1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26C3-DF7B-4141-A73F-05E7C654B07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841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5047-30E1-4D32-8E7A-54A3FAED20A1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26C3-DF7B-4141-A73F-05E7C654B07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676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5047-30E1-4D32-8E7A-54A3FAED20A1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26C3-DF7B-4141-A73F-05E7C654B07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7867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5047-30E1-4D32-8E7A-54A3FAED20A1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26C3-DF7B-4141-A73F-05E7C654B07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2648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5047-30E1-4D32-8E7A-54A3FAED20A1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26C3-DF7B-4141-A73F-05E7C654B07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390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5047-30E1-4D32-8E7A-54A3FAED20A1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26C3-DF7B-4141-A73F-05E7C654B07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627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5047-30E1-4D32-8E7A-54A3FAED20A1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26C3-DF7B-4141-A73F-05E7C654B07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019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15047-30E1-4D32-8E7A-54A3FAED20A1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226C3-DF7B-4141-A73F-05E7C654B07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608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Vypĺňanie tabuliek </a:t>
            </a:r>
            <a:r>
              <a:rPr lang="sk-SK" smtClean="0"/>
              <a:t>pravdivostných hodnôt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420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ĺžnik 4"/>
          <p:cNvSpPr/>
          <p:nvPr/>
        </p:nvSpPr>
        <p:spPr>
          <a:xfrm>
            <a:off x="5982788" y="4310743"/>
            <a:ext cx="862149" cy="404949"/>
          </a:xfrm>
          <a:prstGeom prst="roundRect">
            <a:avLst>
              <a:gd name="adj" fmla="val 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Zaoblený obdĺžnik 3"/>
          <p:cNvSpPr/>
          <p:nvPr/>
        </p:nvSpPr>
        <p:spPr>
          <a:xfrm>
            <a:off x="6962503" y="3735977"/>
            <a:ext cx="849086" cy="43107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Zistite, či daný zložený výrok je tautológia:</a:t>
            </a:r>
            <a:br>
              <a:rPr lang="sk-SK" dirty="0" smtClean="0"/>
            </a:br>
            <a:r>
              <a:rPr lang="sk-SK" dirty="0"/>
              <a:t>(A v B)</a:t>
            </a:r>
            <a:r>
              <a:rPr lang="sk-SK" dirty="0" smtClean="0"/>
              <a:t>=&gt;(A Ʌ B)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zloženom výroku sú 2 základné výroky A,B preto bude mať tabuľka 4 riadky, </a:t>
            </a:r>
          </a:p>
          <a:p>
            <a:r>
              <a:rPr lang="sk-SK" dirty="0" smtClean="0"/>
              <a:t>Stĺpce si určíme z daného zloženého výroku: 1. výrok A</a:t>
            </a:r>
          </a:p>
          <a:p>
            <a:pPr marL="0" indent="0">
              <a:buNone/>
            </a:pPr>
            <a:r>
              <a:rPr lang="sk-SK" dirty="0" smtClean="0"/>
              <a:t>							   2. výrok B</a:t>
            </a:r>
          </a:p>
          <a:p>
            <a:pPr marL="0" indent="0">
              <a:buNone/>
            </a:pPr>
            <a:r>
              <a:rPr lang="sk-SK" dirty="0" smtClean="0"/>
              <a:t>3. pozriem, čo mám v prvej zátvorke, teda A v B</a:t>
            </a:r>
          </a:p>
          <a:p>
            <a:pPr marL="0" indent="0">
              <a:buNone/>
            </a:pPr>
            <a:r>
              <a:rPr lang="sk-SK" dirty="0" smtClean="0"/>
              <a:t>4. Odstránim druhú zátvorku, teda  A Ʌ B</a:t>
            </a:r>
          </a:p>
          <a:p>
            <a:pPr marL="0" indent="0">
              <a:buNone/>
            </a:pPr>
            <a:r>
              <a:rPr lang="sk-SK" dirty="0" smtClean="0"/>
              <a:t>5. Všetko dám dokopy, to znamená 		</a:t>
            </a:r>
            <a:r>
              <a:rPr lang="sk-SK" sz="4400" b="1" dirty="0" smtClean="0">
                <a:solidFill>
                  <a:srgbClr val="FF0000"/>
                </a:solidFill>
              </a:rPr>
              <a:t>=&gt;</a:t>
            </a:r>
            <a:r>
              <a:rPr lang="sk-SK" dirty="0" smtClean="0"/>
              <a:t>		čiže implikácia medzi výrokmi (</a:t>
            </a:r>
            <a:r>
              <a:rPr lang="sk-SK" dirty="0" err="1" smtClean="0"/>
              <a:t>AvB</a:t>
            </a:r>
            <a:r>
              <a:rPr lang="sk-SK" dirty="0" smtClean="0"/>
              <a:t>)  (AɅB)   	</a:t>
            </a:r>
            <a:endParaRPr lang="sk-SK" dirty="0"/>
          </a:p>
        </p:txBody>
      </p:sp>
      <p:sp>
        <p:nvSpPr>
          <p:cNvPr id="6" name="Zaoblený obdĺžnik 5"/>
          <p:cNvSpPr/>
          <p:nvPr/>
        </p:nvSpPr>
        <p:spPr>
          <a:xfrm>
            <a:off x="6139543" y="4969531"/>
            <a:ext cx="705394" cy="40494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8022144" y="4933109"/>
            <a:ext cx="914400" cy="40494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645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1268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Vytvorím si tabuľku, - základ </a:t>
            </a:r>
            <a:endParaRPr lang="sk-SK" dirty="0"/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6808495"/>
              </p:ext>
            </p:extLst>
          </p:nvPr>
        </p:nvGraphicFramePr>
        <p:xfrm>
          <a:off x="838200" y="1205692"/>
          <a:ext cx="10515600" cy="5153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105">
                  <a:extLst>
                    <a:ext uri="{9D8B030D-6E8A-4147-A177-3AD203B41FA5}">
                      <a16:colId xmlns:a16="http://schemas.microsoft.com/office/drawing/2014/main" val="3396193817"/>
                    </a:ext>
                  </a:extLst>
                </a:gridCol>
                <a:gridCol w="1022888">
                  <a:extLst>
                    <a:ext uri="{9D8B030D-6E8A-4147-A177-3AD203B41FA5}">
                      <a16:colId xmlns:a16="http://schemas.microsoft.com/office/drawing/2014/main" val="2476534017"/>
                    </a:ext>
                  </a:extLst>
                </a:gridCol>
                <a:gridCol w="1208868">
                  <a:extLst>
                    <a:ext uri="{9D8B030D-6E8A-4147-A177-3AD203B41FA5}">
                      <a16:colId xmlns:a16="http://schemas.microsoft.com/office/drawing/2014/main" val="3878383379"/>
                    </a:ext>
                  </a:extLst>
                </a:gridCol>
                <a:gridCol w="1286359">
                  <a:extLst>
                    <a:ext uri="{9D8B030D-6E8A-4147-A177-3AD203B41FA5}">
                      <a16:colId xmlns:a16="http://schemas.microsoft.com/office/drawing/2014/main" val="935817054"/>
                    </a:ext>
                  </a:extLst>
                </a:gridCol>
                <a:gridCol w="6053380">
                  <a:extLst>
                    <a:ext uri="{9D8B030D-6E8A-4147-A177-3AD203B41FA5}">
                      <a16:colId xmlns:a16="http://schemas.microsoft.com/office/drawing/2014/main" val="1076267568"/>
                    </a:ext>
                  </a:extLst>
                </a:gridCol>
              </a:tblGrid>
              <a:tr h="871080">
                <a:tc>
                  <a:txBody>
                    <a:bodyPr/>
                    <a:lstStyle/>
                    <a:p>
                      <a:r>
                        <a:rPr lang="sk-SK" sz="3200" dirty="0" smtClean="0"/>
                        <a:t>A</a:t>
                      </a:r>
                      <a:endParaRPr lang="sk-SK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smtClean="0"/>
                        <a:t>B</a:t>
                      </a:r>
                      <a:endParaRPr lang="sk-SK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smtClean="0"/>
                        <a:t>A v B</a:t>
                      </a:r>
                      <a:endParaRPr lang="sk-SK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smtClean="0"/>
                        <a:t>A  Ʌ  B</a:t>
                      </a:r>
                      <a:endParaRPr lang="sk-SK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3200" dirty="0" smtClean="0"/>
                        <a:t>(A v B ) =&gt;  ( A  Ʌ  B)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3200" dirty="0" smtClean="0"/>
                    </a:p>
                    <a:p>
                      <a:endParaRPr lang="sk-SK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393611"/>
                  </a:ext>
                </a:extLst>
              </a:tr>
              <a:tr h="899696"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1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1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898446"/>
                  </a:ext>
                </a:extLst>
              </a:tr>
              <a:tr h="899696"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1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0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446885"/>
                  </a:ext>
                </a:extLst>
              </a:tr>
              <a:tr h="899696"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0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1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381180"/>
                  </a:ext>
                </a:extLst>
              </a:tr>
              <a:tr h="899696"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0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0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180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424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1268"/>
          </a:xfrm>
        </p:spPr>
        <p:txBody>
          <a:bodyPr>
            <a:normAutofit fontScale="90000"/>
          </a:bodyPr>
          <a:lstStyle/>
          <a:p>
            <a:r>
              <a:rPr lang="sk-SK" sz="2800" dirty="0" smtClean="0"/>
              <a:t>- pokračujem tretí stĺpec, mám tam disjunkciu. Tá je pravdivá vo všetkých prípadoch okrem prípadu keď sú obidva výroky nepravdivé - doplním</a:t>
            </a:r>
            <a:endParaRPr lang="sk-SK" sz="2800" dirty="0"/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509810"/>
              </p:ext>
            </p:extLst>
          </p:nvPr>
        </p:nvGraphicFramePr>
        <p:xfrm>
          <a:off x="838200" y="1205692"/>
          <a:ext cx="10515600" cy="5153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105">
                  <a:extLst>
                    <a:ext uri="{9D8B030D-6E8A-4147-A177-3AD203B41FA5}">
                      <a16:colId xmlns:a16="http://schemas.microsoft.com/office/drawing/2014/main" val="3396193817"/>
                    </a:ext>
                  </a:extLst>
                </a:gridCol>
                <a:gridCol w="1022888">
                  <a:extLst>
                    <a:ext uri="{9D8B030D-6E8A-4147-A177-3AD203B41FA5}">
                      <a16:colId xmlns:a16="http://schemas.microsoft.com/office/drawing/2014/main" val="2476534017"/>
                    </a:ext>
                  </a:extLst>
                </a:gridCol>
                <a:gridCol w="1208868">
                  <a:extLst>
                    <a:ext uri="{9D8B030D-6E8A-4147-A177-3AD203B41FA5}">
                      <a16:colId xmlns:a16="http://schemas.microsoft.com/office/drawing/2014/main" val="3878383379"/>
                    </a:ext>
                  </a:extLst>
                </a:gridCol>
                <a:gridCol w="1286359">
                  <a:extLst>
                    <a:ext uri="{9D8B030D-6E8A-4147-A177-3AD203B41FA5}">
                      <a16:colId xmlns:a16="http://schemas.microsoft.com/office/drawing/2014/main" val="935817054"/>
                    </a:ext>
                  </a:extLst>
                </a:gridCol>
                <a:gridCol w="6053380">
                  <a:extLst>
                    <a:ext uri="{9D8B030D-6E8A-4147-A177-3AD203B41FA5}">
                      <a16:colId xmlns:a16="http://schemas.microsoft.com/office/drawing/2014/main" val="1076267568"/>
                    </a:ext>
                  </a:extLst>
                </a:gridCol>
              </a:tblGrid>
              <a:tr h="871080">
                <a:tc>
                  <a:txBody>
                    <a:bodyPr/>
                    <a:lstStyle/>
                    <a:p>
                      <a:r>
                        <a:rPr lang="sk-SK" sz="3200" dirty="0" smtClean="0"/>
                        <a:t>A</a:t>
                      </a:r>
                      <a:endParaRPr lang="sk-SK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smtClean="0"/>
                        <a:t>B</a:t>
                      </a:r>
                      <a:endParaRPr lang="sk-SK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smtClean="0"/>
                        <a:t>A v B</a:t>
                      </a:r>
                      <a:endParaRPr lang="sk-SK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smtClean="0"/>
                        <a:t>A  Ʌ  B</a:t>
                      </a:r>
                      <a:endParaRPr lang="sk-SK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3200" dirty="0" smtClean="0"/>
                        <a:t>(A v B ) =&gt;  ( A  Ʌ  B)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3200" dirty="0" smtClean="0"/>
                    </a:p>
                    <a:p>
                      <a:endParaRPr lang="sk-SK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393611"/>
                  </a:ext>
                </a:extLst>
              </a:tr>
              <a:tr h="899696"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1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1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4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sk-SK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898446"/>
                  </a:ext>
                </a:extLst>
              </a:tr>
              <a:tr h="899696"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1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0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4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sk-SK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446885"/>
                  </a:ext>
                </a:extLst>
              </a:tr>
              <a:tr h="899696"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0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1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4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sk-SK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381180"/>
                  </a:ext>
                </a:extLst>
              </a:tr>
              <a:tr h="899696"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0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0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4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sk-SK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180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1812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1268"/>
          </a:xfrm>
        </p:spPr>
        <p:txBody>
          <a:bodyPr>
            <a:normAutofit fontScale="90000"/>
          </a:bodyPr>
          <a:lstStyle/>
          <a:p>
            <a:r>
              <a:rPr lang="sk-SK" sz="2800" dirty="0" smtClean="0"/>
              <a:t>- pokračujem štvrtý stĺpec, mám tam konjunkciu. Tá je pravdivá len vtedy keď sú obidva výroky pravdivé - doplním</a:t>
            </a:r>
            <a:endParaRPr lang="sk-SK" sz="2800" dirty="0"/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9274136"/>
              </p:ext>
            </p:extLst>
          </p:nvPr>
        </p:nvGraphicFramePr>
        <p:xfrm>
          <a:off x="838200" y="1205692"/>
          <a:ext cx="10515600" cy="5153264"/>
        </p:xfrm>
        <a:graphic>
          <a:graphicData uri="http://schemas.openxmlformats.org/drawingml/2006/table">
            <a:tbl>
              <a:tblPr firstRow="1" bandRow="1">
                <a:solidFill>
                  <a:srgbClr val="FFFF00"/>
                </a:solidFill>
                <a:tableStyleId>{5C22544A-7EE6-4342-B048-85BDC9FD1C3A}</a:tableStyleId>
              </a:tblPr>
              <a:tblGrid>
                <a:gridCol w="944105">
                  <a:extLst>
                    <a:ext uri="{9D8B030D-6E8A-4147-A177-3AD203B41FA5}">
                      <a16:colId xmlns:a16="http://schemas.microsoft.com/office/drawing/2014/main" val="3396193817"/>
                    </a:ext>
                  </a:extLst>
                </a:gridCol>
                <a:gridCol w="1022888">
                  <a:extLst>
                    <a:ext uri="{9D8B030D-6E8A-4147-A177-3AD203B41FA5}">
                      <a16:colId xmlns:a16="http://schemas.microsoft.com/office/drawing/2014/main" val="2476534017"/>
                    </a:ext>
                  </a:extLst>
                </a:gridCol>
                <a:gridCol w="1208868">
                  <a:extLst>
                    <a:ext uri="{9D8B030D-6E8A-4147-A177-3AD203B41FA5}">
                      <a16:colId xmlns:a16="http://schemas.microsoft.com/office/drawing/2014/main" val="3878383379"/>
                    </a:ext>
                  </a:extLst>
                </a:gridCol>
                <a:gridCol w="1286359">
                  <a:extLst>
                    <a:ext uri="{9D8B030D-6E8A-4147-A177-3AD203B41FA5}">
                      <a16:colId xmlns:a16="http://schemas.microsoft.com/office/drawing/2014/main" val="935817054"/>
                    </a:ext>
                  </a:extLst>
                </a:gridCol>
                <a:gridCol w="6053380">
                  <a:extLst>
                    <a:ext uri="{9D8B030D-6E8A-4147-A177-3AD203B41FA5}">
                      <a16:colId xmlns:a16="http://schemas.microsoft.com/office/drawing/2014/main" val="1076267568"/>
                    </a:ext>
                  </a:extLst>
                </a:gridCol>
              </a:tblGrid>
              <a:tr h="871080">
                <a:tc>
                  <a:txBody>
                    <a:bodyPr/>
                    <a:lstStyle/>
                    <a:p>
                      <a:r>
                        <a:rPr lang="sk-SK" sz="3200" dirty="0" smtClean="0"/>
                        <a:t>A</a:t>
                      </a:r>
                      <a:endParaRPr lang="sk-SK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dirty="0" smtClean="0"/>
                        <a:t>B</a:t>
                      </a:r>
                      <a:endParaRPr lang="sk-SK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dirty="0" smtClean="0"/>
                        <a:t>A v B</a:t>
                      </a:r>
                      <a:endParaRPr lang="sk-SK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dirty="0" smtClean="0"/>
                        <a:t>A  Ʌ  B</a:t>
                      </a:r>
                      <a:endParaRPr lang="sk-SK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3200" dirty="0" smtClean="0"/>
                        <a:t>(A v B ) =&gt;  ( A  Ʌ  B)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3200" dirty="0" smtClean="0"/>
                    </a:p>
                    <a:p>
                      <a:endParaRPr lang="sk-SK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0393611"/>
                  </a:ext>
                </a:extLst>
              </a:tr>
              <a:tr h="899696"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1</a:t>
                      </a:r>
                      <a:endParaRPr lang="sk-SK" sz="2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1</a:t>
                      </a:r>
                      <a:endParaRPr lang="sk-SK" sz="2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4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sk-SK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0898446"/>
                  </a:ext>
                </a:extLst>
              </a:tr>
              <a:tr h="899696"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1</a:t>
                      </a:r>
                      <a:endParaRPr lang="sk-SK" sz="2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0</a:t>
                      </a:r>
                      <a:endParaRPr lang="sk-SK" sz="2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4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sk-SK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0446885"/>
                  </a:ext>
                </a:extLst>
              </a:tr>
              <a:tr h="899696"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0</a:t>
                      </a:r>
                      <a:endParaRPr lang="sk-SK" sz="2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1</a:t>
                      </a:r>
                      <a:endParaRPr lang="sk-SK" sz="2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4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sk-SK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0381180"/>
                  </a:ext>
                </a:extLst>
              </a:tr>
              <a:tr h="899696"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0</a:t>
                      </a:r>
                      <a:endParaRPr lang="sk-SK" sz="2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0</a:t>
                      </a:r>
                      <a:endParaRPr lang="sk-SK" sz="2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k-SK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4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sk-SK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3180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027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1268"/>
          </a:xfrm>
        </p:spPr>
        <p:txBody>
          <a:bodyPr>
            <a:noAutofit/>
          </a:bodyPr>
          <a:lstStyle/>
          <a:p>
            <a:r>
              <a:rPr lang="sk-SK" sz="2400" dirty="0"/>
              <a:t>pokračujem </a:t>
            </a:r>
            <a:r>
              <a:rPr lang="sk-SK" sz="2400" dirty="0" smtClean="0"/>
              <a:t>posledný </a:t>
            </a:r>
            <a:r>
              <a:rPr lang="sk-SK" sz="2400" dirty="0"/>
              <a:t>stĺpec, mám tam </a:t>
            </a:r>
            <a:r>
              <a:rPr lang="sk-SK" sz="2400" dirty="0" smtClean="0">
                <a:solidFill>
                  <a:srgbClr val="FF0000"/>
                </a:solidFill>
              </a:rPr>
              <a:t>implikáciu</a:t>
            </a:r>
            <a:r>
              <a:rPr lang="sk-SK" sz="2400" dirty="0" smtClean="0"/>
              <a:t> </a:t>
            </a:r>
            <a:r>
              <a:rPr lang="sk-SK" sz="2400" b="1" dirty="0" smtClean="0"/>
              <a:t>predošlých dvoch stĺpcov</a:t>
            </a:r>
            <a:r>
              <a:rPr lang="sk-SK" sz="2400" dirty="0" smtClean="0"/>
              <a:t>. </a:t>
            </a:r>
            <a:r>
              <a:rPr lang="sk-SK" sz="2400" dirty="0"/>
              <a:t>Tá je pravdivá </a:t>
            </a:r>
            <a:r>
              <a:rPr lang="sk-SK" sz="2400" dirty="0" smtClean="0"/>
              <a:t>vždy, okrem prípadu, keď je prvý výrok pravdivý a druhý nepravdivý.</a:t>
            </a:r>
            <a:endParaRPr lang="sk-SK" sz="2400" dirty="0"/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510836"/>
              </p:ext>
            </p:extLst>
          </p:nvPr>
        </p:nvGraphicFramePr>
        <p:xfrm>
          <a:off x="838200" y="1205692"/>
          <a:ext cx="10515600" cy="5153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105">
                  <a:extLst>
                    <a:ext uri="{9D8B030D-6E8A-4147-A177-3AD203B41FA5}">
                      <a16:colId xmlns:a16="http://schemas.microsoft.com/office/drawing/2014/main" val="3396193817"/>
                    </a:ext>
                  </a:extLst>
                </a:gridCol>
                <a:gridCol w="1022888">
                  <a:extLst>
                    <a:ext uri="{9D8B030D-6E8A-4147-A177-3AD203B41FA5}">
                      <a16:colId xmlns:a16="http://schemas.microsoft.com/office/drawing/2014/main" val="2476534017"/>
                    </a:ext>
                  </a:extLst>
                </a:gridCol>
                <a:gridCol w="1208868">
                  <a:extLst>
                    <a:ext uri="{9D8B030D-6E8A-4147-A177-3AD203B41FA5}">
                      <a16:colId xmlns:a16="http://schemas.microsoft.com/office/drawing/2014/main" val="3878383379"/>
                    </a:ext>
                  </a:extLst>
                </a:gridCol>
                <a:gridCol w="1286359">
                  <a:extLst>
                    <a:ext uri="{9D8B030D-6E8A-4147-A177-3AD203B41FA5}">
                      <a16:colId xmlns:a16="http://schemas.microsoft.com/office/drawing/2014/main" val="935817054"/>
                    </a:ext>
                  </a:extLst>
                </a:gridCol>
                <a:gridCol w="6053380">
                  <a:extLst>
                    <a:ext uri="{9D8B030D-6E8A-4147-A177-3AD203B41FA5}">
                      <a16:colId xmlns:a16="http://schemas.microsoft.com/office/drawing/2014/main" val="1076267568"/>
                    </a:ext>
                  </a:extLst>
                </a:gridCol>
              </a:tblGrid>
              <a:tr h="871080">
                <a:tc>
                  <a:txBody>
                    <a:bodyPr/>
                    <a:lstStyle/>
                    <a:p>
                      <a:r>
                        <a:rPr lang="sk-SK" sz="3200" dirty="0" smtClean="0"/>
                        <a:t>A</a:t>
                      </a:r>
                      <a:endParaRPr lang="sk-SK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smtClean="0"/>
                        <a:t>B</a:t>
                      </a:r>
                      <a:endParaRPr lang="sk-SK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smtClean="0"/>
                        <a:t>A v B</a:t>
                      </a:r>
                      <a:endParaRPr lang="sk-SK" sz="3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dirty="0" smtClean="0"/>
                        <a:t>A  Ʌ  B</a:t>
                      </a:r>
                      <a:endParaRPr lang="sk-SK" sz="3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3200" dirty="0" smtClean="0"/>
                        <a:t>(A v B ) =&gt;  ( A  Ʌ  B)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3200" dirty="0" smtClean="0"/>
                    </a:p>
                    <a:p>
                      <a:endParaRPr lang="sk-SK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393611"/>
                  </a:ext>
                </a:extLst>
              </a:tr>
              <a:tr h="899696"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1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1</a:t>
                      </a:r>
                      <a:endParaRPr lang="sk-SK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sk-SK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sk-SK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k-SK" sz="40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sk-SK" sz="4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80898446"/>
                  </a:ext>
                </a:extLst>
              </a:tr>
              <a:tr h="899696"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1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0</a:t>
                      </a:r>
                      <a:endParaRPr lang="sk-SK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sk-SK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sk-SK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4000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sk-SK" sz="4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70446885"/>
                  </a:ext>
                </a:extLst>
              </a:tr>
              <a:tr h="899696"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0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1</a:t>
                      </a:r>
                      <a:endParaRPr lang="sk-SK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sk-SK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sk-SK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4000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sk-SK" sz="4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50381180"/>
                  </a:ext>
                </a:extLst>
              </a:tr>
              <a:tr h="899696"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0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0</a:t>
                      </a:r>
                      <a:endParaRPr lang="sk-SK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sk-SK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sk-SK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40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sk-SK" sz="4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83180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824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 druhom a treťom riadku sú nuly, výrok je nepravdivý, čiže sa nejedná o </a:t>
            </a:r>
            <a:r>
              <a:rPr lang="sk-SK" dirty="0" smtClean="0"/>
              <a:t>tautológiu</a:t>
            </a:r>
          </a:p>
          <a:p>
            <a:endParaRPr lang="sk-SK" dirty="0"/>
          </a:p>
          <a:p>
            <a:r>
              <a:rPr lang="sk-SK" dirty="0" smtClean="0"/>
              <a:t>Zistite či je daný zložený výrok tautológia:</a:t>
            </a:r>
          </a:p>
          <a:p>
            <a:r>
              <a:rPr lang="sk-SK" smtClean="0"/>
              <a:t>( A &lt;=&gt;B ) Ʌ ( A =&gt;B)</a:t>
            </a:r>
            <a:endParaRPr lang="sk-SK" dirty="0" smtClean="0"/>
          </a:p>
          <a:p>
            <a:r>
              <a:rPr lang="sk-SK" dirty="0" smtClean="0"/>
              <a:t>¬(A Ʌ B)=&gt; (¬A &lt;=&gt; ¬B)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81866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6788186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298</Words>
  <Application>Microsoft Office PowerPoint</Application>
  <PresentationFormat>Širokouhlá</PresentationFormat>
  <Paragraphs>93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Motív balíka Office</vt:lpstr>
      <vt:lpstr>Vypĺňanie tabuliek pravdivostných hodnôt</vt:lpstr>
      <vt:lpstr>Zistite, či daný zložený výrok je tautológia: (A v B)=&gt;(A Ʌ B)</vt:lpstr>
      <vt:lpstr>Vytvorím si tabuľku, - základ </vt:lpstr>
      <vt:lpstr>- pokračujem tretí stĺpec, mám tam disjunkciu. Tá je pravdivá vo všetkých prípadoch okrem prípadu keď sú obidva výroky nepravdivé - doplním</vt:lpstr>
      <vt:lpstr>- pokračujem štvrtý stĺpec, mám tam konjunkciu. Tá je pravdivá len vtedy keď sú obidva výroky pravdivé - doplním</vt:lpstr>
      <vt:lpstr>pokračujem posledný stĺpec, mám tam implikáciu predošlých dvoch stĺpcov. Tá je pravdivá vždy, okrem prípadu, keď je prvý výrok pravdivý a druhý nepravdivý.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ssus</dc:creator>
  <cp:lastModifiedBy>ssus</cp:lastModifiedBy>
  <cp:revision>9</cp:revision>
  <dcterms:created xsi:type="dcterms:W3CDTF">2020-05-04T12:38:24Z</dcterms:created>
  <dcterms:modified xsi:type="dcterms:W3CDTF">2020-05-05T20:05:28Z</dcterms:modified>
</cp:coreProperties>
</file>