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8B7486-6DCF-41A5-99CA-D47142DD4460}" type="datetimeFigureOut">
              <a:rPr lang="sk-SK" smtClean="0"/>
              <a:pPr/>
              <a:t>13. 3. 2017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57FE9-1B94-47C5-B76A-A34231EBBF7F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57FE9-1B94-47C5-B76A-A34231EBBF7F}" type="slidenum">
              <a:rPr lang="sk-SK" smtClean="0"/>
              <a:pPr/>
              <a:t>3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16" name="Zástupný symbol dátum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038C-07F8-46D2-A4ED-390BEE5EE42E}" type="datetimeFigureOut">
              <a:rPr lang="sk-SK" smtClean="0"/>
              <a:pPr/>
              <a:t>13. 3. 2017</a:t>
            </a:fld>
            <a:endParaRPr lang="sk-SK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B65BDE6-93A5-4915-9F63-94E47664A43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038C-07F8-46D2-A4ED-390BEE5EE42E}" type="datetimeFigureOut">
              <a:rPr lang="sk-SK" smtClean="0"/>
              <a:pPr/>
              <a:t>13. 3. 2017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5BDE6-93A5-4915-9F63-94E47664A43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038C-07F8-46D2-A4ED-390BEE5EE42E}" type="datetimeFigureOut">
              <a:rPr lang="sk-SK" smtClean="0"/>
              <a:pPr/>
              <a:t>13. 3. 2017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5BDE6-93A5-4915-9F63-94E47664A43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7" name="Zástupný symbol obsah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038C-07F8-46D2-A4ED-390BEE5EE42E}" type="datetimeFigureOut">
              <a:rPr lang="sk-SK" smtClean="0"/>
              <a:pPr/>
              <a:t>13. 3. 2017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B65BDE6-93A5-4915-9F63-94E47664A43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038C-07F8-46D2-A4ED-390BEE5EE42E}" type="datetimeFigureOut">
              <a:rPr lang="sk-SK" smtClean="0"/>
              <a:pPr/>
              <a:t>13. 3. 2017</a:t>
            </a:fld>
            <a:endParaRPr lang="sk-SK"/>
          </a:p>
        </p:txBody>
      </p:sp>
      <p:sp>
        <p:nvSpPr>
          <p:cNvPr id="11" name="Zástupný symbol päty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5BDE6-93A5-4915-9F63-94E47664A43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038C-07F8-46D2-A4ED-390BEE5EE42E}" type="datetimeFigureOut">
              <a:rPr lang="sk-SK" smtClean="0"/>
              <a:pPr/>
              <a:t>13. 3. 2017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5BDE6-93A5-4915-9F63-94E47664A43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25" name="Zástupný symbol tex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8" name="Zástupný symbol obsah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038C-07F8-46D2-A4ED-390BEE5EE42E}" type="datetimeFigureOut">
              <a:rPr lang="sk-SK" smtClean="0"/>
              <a:pPr/>
              <a:t>13. 3. 2017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B65BDE6-93A5-4915-9F63-94E47664A43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038C-07F8-46D2-A4ED-390BEE5EE42E}" type="datetimeFigureOut">
              <a:rPr lang="sk-SK" smtClean="0"/>
              <a:pPr/>
              <a:t>13. 3. 2017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5BDE6-93A5-4915-9F63-94E47664A43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038C-07F8-46D2-A4ED-390BEE5EE42E}" type="datetimeFigureOut">
              <a:rPr lang="sk-SK" smtClean="0"/>
              <a:pPr/>
              <a:t>13. 3. 2017</a:t>
            </a:fld>
            <a:endParaRPr lang="sk-SK"/>
          </a:p>
        </p:txBody>
      </p:sp>
      <p:sp>
        <p:nvSpPr>
          <p:cNvPr id="24" name="Zástupný symbol päty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5BDE6-93A5-4915-9F63-94E47664A43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038C-07F8-46D2-A4ED-390BEE5EE42E}" type="datetimeFigureOut">
              <a:rPr lang="sk-SK" smtClean="0"/>
              <a:pPr/>
              <a:t>13. 3. 2017</a:t>
            </a:fld>
            <a:endParaRPr lang="sk-SK"/>
          </a:p>
        </p:txBody>
      </p:sp>
      <p:sp>
        <p:nvSpPr>
          <p:cNvPr id="29" name="Zástupný symbol päty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5BDE6-93A5-4915-9F63-94E47664A43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038C-07F8-46D2-A4ED-390BEE5EE42E}" type="datetimeFigureOut">
              <a:rPr lang="sk-SK" smtClean="0"/>
              <a:pPr/>
              <a:t>13. 3. 2017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5BDE6-93A5-4915-9F63-94E47664A43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1" name="Zástupný symbol dátum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15F038C-07F8-46D2-A4ED-390BEE5EE42E}" type="datetimeFigureOut">
              <a:rPr lang="sk-SK" smtClean="0"/>
              <a:pPr/>
              <a:t>13. 3. 2017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B65BDE6-93A5-4915-9F63-94E47664A43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nadpi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Školský systém  na Slovensku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sz="2700" b="1" dirty="0" smtClean="0"/>
              <a:t>Stredné odborné učilište</a:t>
            </a:r>
            <a:br>
              <a:rPr lang="sk-SK" sz="2700" b="1" dirty="0" smtClean="0"/>
            </a:br>
            <a:r>
              <a:rPr lang="sk-SK" sz="2700" dirty="0" smtClean="0"/>
              <a:t> pripravuje žiakov v dvojročných a trojročných učebných odboroch a štvorročných študijných odboroch na výkon robotníckych povolaní  a odborných činností. </a:t>
            </a:r>
            <a:endParaRPr lang="sk-SK" sz="27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1520" y="1988840"/>
            <a:ext cx="8686800" cy="4525963"/>
          </a:xfrm>
        </p:spPr>
        <p:txBody>
          <a:bodyPr>
            <a:normAutofit fontScale="85000" lnSpcReduction="10000"/>
          </a:bodyPr>
          <a:lstStyle/>
          <a:p>
            <a:endParaRPr lang="sk-SK" dirty="0" smtClean="0"/>
          </a:p>
          <a:p>
            <a:r>
              <a:rPr lang="sk-SK" dirty="0" smtClean="0"/>
              <a:t> Štúdium sa ukončuje záverečnou skúškou. </a:t>
            </a:r>
          </a:p>
          <a:p>
            <a:r>
              <a:rPr lang="sk-SK" dirty="0" smtClean="0"/>
              <a:t>V štvorročnom štúdiu sa v študijných odboroch pripravuje na výkon niektorých technicko-hospodárskych činností prevádzkového charakteru. </a:t>
            </a:r>
          </a:p>
          <a:p>
            <a:r>
              <a:rPr lang="sk-SK" dirty="0" smtClean="0"/>
              <a:t>Štúdium poskytuje úplné stredné odborné vzdelanie a ukončuje sa maturitnou skúškou.</a:t>
            </a:r>
          </a:p>
          <a:p>
            <a:r>
              <a:rPr lang="sk-SK" dirty="0" smtClean="0"/>
              <a:t>Stredné odborné učilište zabezpečuje žiakom teoretické vyučovanie, praktické vyučovanie, resp. výchovu mimo vyučovania. </a:t>
            </a:r>
            <a:br>
              <a:rPr lang="sk-SK" dirty="0" smtClean="0"/>
            </a:b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S cieľom zefektívniť a skvalitniť výchovno-vzdelávací proces v odbornom vzdelávaní a racionalizovať sieť stredných škôl od roku 2001 po novelizácii školského zákona začali vznikať</a:t>
            </a:r>
          </a:p>
          <a:p>
            <a:r>
              <a:rPr lang="sk-SK" dirty="0" smtClean="0"/>
              <a:t> </a:t>
            </a:r>
            <a:r>
              <a:rPr lang="sk-SK" b="1" dirty="0" smtClean="0"/>
              <a:t>združené stredné školy -</a:t>
            </a:r>
            <a:r>
              <a:rPr lang="sk-SK" dirty="0" smtClean="0"/>
              <a:t> vznikli zlúčením stredných odborných učilíšť a stredných odborných škôl s rovnako alebo obdobným obsahom vzdelávania, zabezpečujú prípravu v učebných odboroch stredného odborného učilišťa študijných odboroch stredného odborného učilišťa a strednej odbornej školy.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dirty="0" smtClean="0"/>
              <a:t>vyššie odborné vzdelanie</a:t>
            </a:r>
            <a:endParaRPr lang="sk-SK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školy organizujú nadstavbové a pomaturitné štúdium, v ktorom sa študujúci zdokonaľujú pre kvalifikovaný výkon povolania a špecializujú sa na výkon niektorých technicko-hospodárskych činností prevádzkového charakteru. </a:t>
            </a:r>
          </a:p>
          <a:p>
            <a:r>
              <a:rPr lang="sk-SK" dirty="0" smtClean="0"/>
              <a:t>Štúdium sa ukončuje maturitnou skúškou.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sz="3100" b="1" dirty="0" smtClean="0"/>
              <a:t/>
            </a:r>
            <a:br>
              <a:rPr lang="sk-SK" sz="3100" b="1" dirty="0" smtClean="0"/>
            </a:br>
            <a:r>
              <a:rPr lang="sk-SK" sz="3100" b="1" dirty="0" smtClean="0"/>
              <a:t/>
            </a:r>
            <a:br>
              <a:rPr lang="sk-SK" sz="3100" b="1" dirty="0" smtClean="0"/>
            </a:br>
            <a:r>
              <a:rPr lang="sk-SK" sz="3100" b="1" dirty="0" smtClean="0"/>
              <a:t/>
            </a:r>
            <a:br>
              <a:rPr lang="sk-SK" sz="3100" b="1" dirty="0" smtClean="0"/>
            </a:br>
            <a:r>
              <a:rPr lang="sk-SK" sz="3100" b="1" dirty="0" smtClean="0"/>
              <a:t>Vysoké školy</a:t>
            </a:r>
            <a:br>
              <a:rPr lang="sk-SK" sz="3100" b="1" dirty="0" smtClean="0"/>
            </a:br>
            <a:r>
              <a:rPr lang="sk-SK" sz="3100" dirty="0" smtClean="0"/>
              <a:t> </a:t>
            </a:r>
            <a:r>
              <a:rPr lang="sk-SK" sz="2700" dirty="0" smtClean="0"/>
              <a:t>sú vrcholné vzdelávacie, vedecké a umelecké inštitúcie, ktoré majú výhradné právo poskytovať vysokoškolské vzdelanie </a:t>
            </a:r>
            <a:r>
              <a:rPr lang="sk-SK" sz="3100" b="1" dirty="0" smtClean="0"/>
              <a:t/>
            </a:r>
            <a:br>
              <a:rPr lang="sk-SK" sz="3100" b="1" dirty="0" smtClean="0"/>
            </a:br>
            <a:endParaRPr lang="sk-SK" sz="31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1520" y="1988840"/>
            <a:ext cx="8686800" cy="4525963"/>
          </a:xfrm>
        </p:spPr>
        <p:txBody>
          <a:bodyPr>
            <a:normAutofit fontScale="77500" lnSpcReduction="20000"/>
          </a:bodyPr>
          <a:lstStyle/>
          <a:p>
            <a:endParaRPr lang="sk-SK" b="1" dirty="0" smtClean="0"/>
          </a:p>
          <a:p>
            <a:r>
              <a:rPr lang="sk-SK" dirty="0" smtClean="0"/>
              <a:t>Vysokoškolské štúdium trvá 4 až 6 rokov, ukončuje sa štátnou záverečnou skúškou. </a:t>
            </a:r>
          </a:p>
          <a:p>
            <a:r>
              <a:rPr lang="sk-SK" dirty="0" smtClean="0"/>
              <a:t>Absolventom vysokoškolského štúdia sa priznávajú tieto tituly: </a:t>
            </a:r>
          </a:p>
          <a:p>
            <a:r>
              <a:rPr lang="sk-SK" dirty="0" smtClean="0"/>
              <a:t>bakalárske štúdium titul „bakalár“ (</a:t>
            </a:r>
            <a:r>
              <a:rPr lang="sk-SK" dirty="0" smtClean="0">
                <a:solidFill>
                  <a:srgbClr val="FF0000"/>
                </a:solidFill>
              </a:rPr>
              <a:t>Bc.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magisterske</a:t>
            </a:r>
            <a:r>
              <a:rPr lang="sk-SK" dirty="0" smtClean="0"/>
              <a:t> štúdium akademický titul „magister“ (</a:t>
            </a:r>
            <a:r>
              <a:rPr lang="sk-SK" dirty="0" smtClean="0">
                <a:solidFill>
                  <a:srgbClr val="FF0000"/>
                </a:solidFill>
              </a:rPr>
              <a:t>Mgr.</a:t>
            </a:r>
            <a:r>
              <a:rPr lang="sk-SK" dirty="0" smtClean="0"/>
              <a:t>)</a:t>
            </a:r>
          </a:p>
          <a:p>
            <a:r>
              <a:rPr lang="sk-SK" dirty="0" smtClean="0"/>
              <a:t>inžinierske štúdium v technických, pôdohospodárskych a ekonomických odboroch štúdia „inžinier“ (</a:t>
            </a:r>
            <a:r>
              <a:rPr lang="sk-SK" dirty="0" smtClean="0">
                <a:solidFill>
                  <a:srgbClr val="FF0000"/>
                </a:solidFill>
              </a:rPr>
              <a:t>Ing.</a:t>
            </a:r>
            <a:r>
              <a:rPr lang="sk-SK" dirty="0" smtClean="0"/>
              <a:t>)</a:t>
            </a:r>
          </a:p>
          <a:p>
            <a:r>
              <a:rPr lang="sk-SK" dirty="0" smtClean="0"/>
              <a:t>lekárske odbory štúdia „doktor medicíny“ (</a:t>
            </a:r>
            <a:r>
              <a:rPr lang="sk-SK" dirty="0" smtClean="0">
                <a:solidFill>
                  <a:srgbClr val="FF0000"/>
                </a:solidFill>
              </a:rPr>
              <a:t>MUDr.</a:t>
            </a:r>
            <a:r>
              <a:rPr lang="sk-SK" dirty="0" smtClean="0"/>
              <a:t>) </a:t>
            </a:r>
          </a:p>
          <a:p>
            <a:r>
              <a:rPr lang="sk-SK" dirty="0" smtClean="0"/>
              <a:t>veterinárske odbory štúdia „doktor veterinárskej medicíny“ (</a:t>
            </a:r>
            <a:r>
              <a:rPr lang="sk-SK" dirty="0" smtClean="0">
                <a:solidFill>
                  <a:srgbClr val="FF0000"/>
                </a:solidFill>
              </a:rPr>
              <a:t>MVDr.</a:t>
            </a:r>
            <a:r>
              <a:rPr lang="sk-SK" dirty="0" smtClean="0"/>
              <a:t>).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 </a:t>
            </a:r>
            <a:r>
              <a:rPr lang="sk-SK" b="1" dirty="0" smtClean="0"/>
              <a:t>školské zariadenia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 smtClean="0"/>
              <a:t>Súčasťou výchovno-vzdelávacej sústavy sú </a:t>
            </a:r>
            <a:r>
              <a:rPr lang="sk-SK" b="1" dirty="0" smtClean="0"/>
              <a:t>školské zariadenia</a:t>
            </a:r>
            <a:r>
              <a:rPr lang="sk-SK" dirty="0" smtClean="0"/>
              <a:t>, ktorých pôsobnosť je orientovaná najmä na oblasť výchovy a záujmového vzdelávania. </a:t>
            </a:r>
          </a:p>
          <a:p>
            <a:r>
              <a:rPr lang="sk-SK" dirty="0" smtClean="0"/>
              <a:t>Školské zariadenia sú: </a:t>
            </a:r>
          </a:p>
          <a:p>
            <a:pPr lvl="0"/>
            <a:r>
              <a:rPr lang="sk-SK" dirty="0" smtClean="0"/>
              <a:t>výchovno-vzdelávacie (školské kluby detí, školské strediská záujmovej činnosti, centrá voľného času, domovy mládeže a školy v prírode), </a:t>
            </a:r>
          </a:p>
          <a:p>
            <a:pPr lvl="0"/>
            <a:r>
              <a:rPr lang="sk-SK" dirty="0" smtClean="0"/>
              <a:t>špeciálne výchovné (zariadenia výchovnej prevencie a zariadenia náhradnej výchovy), </a:t>
            </a:r>
          </a:p>
          <a:p>
            <a:pPr lvl="0"/>
            <a:r>
              <a:rPr lang="sk-SK" dirty="0" smtClean="0"/>
              <a:t>poradenské (pedagogicko-psychologická poradňa a zariadenia špeciálno-pedagogického poradenstva), </a:t>
            </a:r>
          </a:p>
          <a:p>
            <a:pPr lvl="0"/>
            <a:r>
              <a:rPr lang="sk-SK" dirty="0" smtClean="0"/>
              <a:t>záujmovo-vzdelávacie (jazyková škola, štátna jazyková škola a stenografická škola), </a:t>
            </a:r>
          </a:p>
          <a:p>
            <a:pPr lvl="0"/>
            <a:r>
              <a:rPr lang="sk-SK" dirty="0" smtClean="0"/>
              <a:t>školské účelové (zariadenia školského stravovania, strediská praktického vyučovania a zariadenia služieb škole).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Možnosti angažovania sa v Šk. prostredí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Rada školy je iniciatívnym a poradným samosprávnym orgánom, ktorý vyjadruje a presadzuje verejné záujmy a záujmy žiakov, rodičov, pedagogických zamestnancov a ostatných zamestnancov školy v oblasti výchovy a vzdelávania. </a:t>
            </a:r>
          </a:p>
          <a:p>
            <a:r>
              <a:rPr lang="sk-SK" dirty="0" smtClean="0"/>
              <a:t>Plní tiež funkciu verejnej kontroly práce vedúcich zamestnancov tejto školy z pohľadu školskej problematiky.</a:t>
            </a:r>
          </a:p>
          <a:p>
            <a:r>
              <a:rPr lang="sk-SK" dirty="0" smtClean="0"/>
              <a:t>(pozri štatút rady školy SSUŠ) </a:t>
            </a:r>
            <a:endParaRPr lang="sk-SK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2700" dirty="0" smtClean="0"/>
              <a:t/>
            </a:r>
            <a:br>
              <a:rPr lang="sk-SK" sz="2700" dirty="0" smtClean="0"/>
            </a:br>
            <a:r>
              <a:rPr lang="sk-SK" sz="2700" dirty="0" smtClean="0"/>
              <a:t/>
            </a:r>
            <a:br>
              <a:rPr lang="sk-SK" sz="2700" dirty="0" smtClean="0"/>
            </a:br>
            <a:r>
              <a:rPr lang="sk-SK" sz="2700" dirty="0" smtClean="0"/>
              <a:t/>
            </a:r>
            <a:br>
              <a:rPr lang="sk-SK" sz="2700" dirty="0" smtClean="0"/>
            </a:br>
            <a:r>
              <a:rPr lang="sk-SK" sz="2700" dirty="0" smtClean="0"/>
              <a:t>Žiacka školská rada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 smtClean="0"/>
              <a:t>je reprezentatívnym orgánom žiakov strednej školy a zastupuje ich záujmy vo vzťahu k riaditeľovi a vedeniu školy. </a:t>
            </a:r>
          </a:p>
          <a:p>
            <a:r>
              <a:rPr lang="sk-SK" dirty="0" smtClean="0"/>
              <a:t>vyjadruje sa k podstatným otázkam, návrhom a opatreniam školy v oblasti výchovy a vzdelávania,</a:t>
            </a:r>
          </a:p>
          <a:p>
            <a:r>
              <a:rPr lang="sk-SK" dirty="0" smtClean="0"/>
              <a:t>Podieľa sa na tvorbe a dodržiavaní školského poriadku,</a:t>
            </a:r>
          </a:p>
          <a:p>
            <a:r>
              <a:rPr lang="sk-SK" dirty="0" smtClean="0"/>
              <a:t>zastupuje žiakov vo vzťahu k riaditeľovi a vedeniu školy, predkladá im svoje stanoviská a návrhy, zastupuje žiakov aj navonok,</a:t>
            </a:r>
          </a:p>
          <a:p>
            <a:r>
              <a:rPr lang="sk-SK" dirty="0" smtClean="0"/>
              <a:t>volí a odvoláva zástupcu žiakov do rady školy.</a:t>
            </a:r>
          </a:p>
          <a:p>
            <a:r>
              <a:rPr lang="sk-SK" dirty="0" smtClean="0"/>
              <a:t>Žiacka rada je ustanovená vtedy, ak v tajnom hlasovaní zvolí nadpolovičná väčšina žiakov strednej školy 5 až 11 zástupcov.     O voľbách sa vyhotovuje zápisnica, ktorá sa predloží riaditeľovi školy.</a:t>
            </a:r>
          </a:p>
          <a:p>
            <a:r>
              <a:rPr lang="sk-SK" dirty="0" smtClean="0"/>
              <a:t>Na Slovensku upravuje fungovanie ŽŠR § 26 zákona č. 596/ 2003 </a:t>
            </a:r>
            <a:r>
              <a:rPr lang="sk-SK" dirty="0" err="1" smtClean="0"/>
              <a:t>Z.z</a:t>
            </a:r>
            <a:r>
              <a:rPr lang="sk-SK" dirty="0" smtClean="0"/>
              <a:t>. o štátnej správe v školstve a školskej samospráve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3600" cap="all" dirty="0" smtClean="0"/>
              <a:t/>
            </a:r>
            <a:br>
              <a:rPr lang="sk-SK" sz="3600" cap="all" dirty="0" smtClean="0"/>
            </a:br>
            <a:r>
              <a:rPr lang="sk-SK" sz="3600" cap="all" dirty="0" smtClean="0"/>
              <a:t>ŠKOLSKÝ </a:t>
            </a:r>
            <a:r>
              <a:rPr lang="sk-SK" sz="3600" cap="all" dirty="0"/>
              <a:t>SYSTÉM V SLOVENSKEJ REPUBLIKE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Školský systém v každej krajine je výsledkom dlhodobého vývoja. </a:t>
            </a:r>
            <a:endParaRPr lang="sk-SK" dirty="0" smtClean="0"/>
          </a:p>
          <a:p>
            <a:r>
              <a:rPr lang="sk-SK" dirty="0" smtClean="0"/>
              <a:t>V </a:t>
            </a:r>
            <a:r>
              <a:rPr lang="sk-SK" dirty="0"/>
              <a:t>Slovenskej republike ho tvoria tri základné stupne škôl: primárny, sekundárny a terciárny. </a:t>
            </a:r>
            <a:endParaRPr lang="sk-SK" dirty="0" smtClean="0"/>
          </a:p>
          <a:p>
            <a:r>
              <a:rPr lang="sk-SK" dirty="0" smtClean="0"/>
              <a:t>Štruktúru </a:t>
            </a:r>
            <a:r>
              <a:rPr lang="sk-SK" dirty="0"/>
              <a:t>výchovno-vzdelávacej sústavy určujú zákony a podrobnosti fungovania jej jednotlivých súčastí a upravujú vyhlášky Ministerstva školstva Slovenskej republiky.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0" y="205147"/>
            <a:ext cx="9144000" cy="6652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>Materské školy</a:t>
            </a:r>
            <a:br>
              <a:rPr lang="sk-SK" b="1" dirty="0" smtClean="0"/>
            </a:br>
            <a:r>
              <a:rPr lang="sk-SK" sz="3100" dirty="0" smtClean="0"/>
              <a:t>deti predškolského veku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 patria medzi výchovno-vzdelávacie zariadenia, ktoré zabezpečujú výchovu a vzdelávanie detí v spolupráci s rodinou a so zariadeniami náhradnej rodinnej výchovy, a to v súlade s ich vekovými a individuálnymi osobitosťami. </a:t>
            </a:r>
          </a:p>
          <a:p>
            <a:r>
              <a:rPr lang="sk-SK" dirty="0" smtClean="0"/>
              <a:t>Môžu poskytovať poldennú, celodennú, týždennú alebo nepretržitú výchovnú starostlivosť.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>Základné školy</a:t>
            </a:r>
            <a:r>
              <a:rPr lang="sk-SK" dirty="0" smtClean="0"/>
              <a:t> </a:t>
            </a:r>
            <a:br>
              <a:rPr lang="sk-SK" dirty="0" smtClean="0"/>
            </a:br>
            <a:r>
              <a:rPr lang="sk-SK" sz="3100" dirty="0" smtClean="0"/>
              <a:t>poskytujú základné vzdelanie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 smtClean="0"/>
              <a:t>zabezpečujú intelektový, citový a senzoricko-motorický rozvoj žiakov v zmysle vedeckého poznania a v súlade so zásadami vlastenectva, humanity a demokracie. </a:t>
            </a:r>
          </a:p>
          <a:p>
            <a:r>
              <a:rPr lang="sk-SK" dirty="0" smtClean="0"/>
              <a:t>Poskytujú mravnú, estetickú, pracovnú, zdravotnú, telesnú, ekologickú a náboženskú výchovu. 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Základná škola sa delí na dva stupne</a:t>
            </a:r>
          </a:p>
          <a:p>
            <a:r>
              <a:rPr lang="sk-SK" dirty="0" smtClean="0"/>
              <a:t>Prvý  štvorročný </a:t>
            </a:r>
          </a:p>
          <a:p>
            <a:r>
              <a:rPr lang="sk-SK" dirty="0" smtClean="0"/>
              <a:t>druhý päťročný. </a:t>
            </a:r>
          </a:p>
          <a:p>
            <a:r>
              <a:rPr lang="sk-SK" dirty="0" smtClean="0"/>
              <a:t>Po skončení štvrtého ročníka môžu žiaci pokračovať v dochádzke do vyšších ročníkov základnej školy, alebo sa uchádzať o prijatie do prvého ročníka osemročného gymnázia.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>Stredné školy</a:t>
            </a:r>
            <a:br>
              <a:rPr lang="sk-SK" b="1" dirty="0" smtClean="0"/>
            </a:br>
            <a:r>
              <a:rPr lang="sk-SK" dirty="0" smtClean="0"/>
              <a:t> </a:t>
            </a:r>
            <a:r>
              <a:rPr lang="sk-SK" sz="2700" dirty="0" smtClean="0"/>
              <a:t>poskytujú stredné odborné vzdelanie, úplné stredné odborné vzdelanie, úplné stredné všeobecné vzdelanie a  vyššie odborné vzdelanie</a:t>
            </a:r>
            <a:endParaRPr lang="sk-SK" sz="27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dirty="0" smtClean="0"/>
              <a:t>  </a:t>
            </a:r>
          </a:p>
          <a:p>
            <a:r>
              <a:rPr lang="sk-SK" dirty="0" smtClean="0"/>
              <a:t>Pripravujú žiakov na výkon povolaní a činností v národnom hospodárstve, správe, kultúre, umení a v ostatných oblastiach života (aj na vysokoškolské štúdium). Stredné školy vychovávajú žiakov so zásadami vlastenectva, humanity a demokracie a v zmysle vedeckého poznania. </a:t>
            </a:r>
          </a:p>
          <a:p>
            <a:r>
              <a:rPr lang="sk-SK" dirty="0" smtClean="0"/>
              <a:t>Pripravujú ich na tvorivú prácu a odbornú činnosť v povolaní a poskytujú mravnú, estetickú, zdravotnú, telesnú, ekologickú a náboženskú/ etickú výchovu.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3100" dirty="0" smtClean="0">
                <a:solidFill>
                  <a:srgbClr val="FF0000"/>
                </a:solidFill>
              </a:rPr>
              <a:t>Stredné školy sa členia na uvedené druhy</a:t>
            </a:r>
            <a:r>
              <a:rPr lang="sk-SK" dirty="0" smtClean="0">
                <a:solidFill>
                  <a:srgbClr val="FF0000"/>
                </a:solidFill>
              </a:rPr>
              <a:t>:</a:t>
            </a:r>
            <a:br>
              <a:rPr lang="sk-SK" dirty="0" smtClean="0">
                <a:solidFill>
                  <a:srgbClr val="FF0000"/>
                </a:solidFill>
              </a:rPr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 smtClean="0"/>
              <a:t>gymnázium </a:t>
            </a:r>
          </a:p>
          <a:p>
            <a:pPr lvl="0"/>
            <a:r>
              <a:rPr lang="sk-SK" dirty="0" smtClean="0"/>
              <a:t>stredná odborná škola </a:t>
            </a:r>
          </a:p>
          <a:p>
            <a:pPr lvl="0"/>
            <a:r>
              <a:rPr lang="sk-SK" dirty="0" smtClean="0"/>
              <a:t>stredné odborné učilište </a:t>
            </a:r>
          </a:p>
          <a:p>
            <a:r>
              <a:rPr lang="sk-SK" dirty="0" smtClean="0"/>
              <a:t>združená stredná škola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>Gymnázium</a:t>
            </a:r>
            <a:br>
              <a:rPr lang="sk-SK" b="1" dirty="0" smtClean="0"/>
            </a:br>
            <a:r>
              <a:rPr lang="sk-SK" dirty="0" smtClean="0"/>
              <a:t> </a:t>
            </a:r>
            <a:r>
              <a:rPr lang="sk-SK" sz="3100" dirty="0" smtClean="0"/>
              <a:t>je všeobecnovzdelávacia, vnútorne diferencovaná škola, ktorá pripravuje žiakov predovšetkým na vysokoškolské štúdium.</a:t>
            </a:r>
            <a:endParaRPr lang="sk-SK" sz="31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Gymnázium má najmenej štyri a najviac osem ročníkov. </a:t>
            </a:r>
          </a:p>
          <a:p>
            <a:r>
              <a:rPr lang="sk-SK" dirty="0" smtClean="0"/>
              <a:t>Prvý až štvrtý ročník osemročného gymnázia sa môže zriadiť aj pri základnej škole. Úspešným vykonaním maturitnej skúšky na gymnáziu sa ukončuje úplné stredné vzdelanie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2700" b="1" dirty="0" smtClean="0"/>
              <a:t/>
            </a:r>
            <a:br>
              <a:rPr lang="sk-SK" sz="2700" b="1" dirty="0" smtClean="0"/>
            </a:br>
            <a:r>
              <a:rPr lang="sk-SK" sz="2700" b="1" dirty="0" smtClean="0"/>
              <a:t/>
            </a:r>
            <a:br>
              <a:rPr lang="sk-SK" sz="2700" b="1" dirty="0" smtClean="0"/>
            </a:br>
            <a:r>
              <a:rPr lang="sk-SK" sz="2700" b="1" dirty="0" smtClean="0"/>
              <a:t>Stredná odborná škola</a:t>
            </a:r>
            <a:br>
              <a:rPr lang="sk-SK" sz="2700" b="1" dirty="0" smtClean="0"/>
            </a:br>
            <a:r>
              <a:rPr lang="sk-SK" sz="2700" dirty="0" smtClean="0"/>
              <a:t> pripravuje žiakov predovšetkým na výkon odborných činností, najmä technicko-hospodárskych, ekonomických, pedagogických, zdravotníckych, sociálno-právnych, správnych, umeleckých a kultúrnych činností.</a:t>
            </a:r>
            <a:endParaRPr lang="sk-SK" sz="27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r>
              <a:rPr lang="sk-SK" dirty="0" smtClean="0"/>
              <a:t>Štúdium trvá štyri roky.</a:t>
            </a:r>
          </a:p>
          <a:p>
            <a:r>
              <a:rPr lang="sk-SK" dirty="0" smtClean="0"/>
              <a:t> Úplné stredné odborné vzdelanie sa ukončuje úspešným vykonaním maturitnej skúšky.</a:t>
            </a:r>
          </a:p>
          <a:p>
            <a:r>
              <a:rPr lang="sk-SK" dirty="0" smtClean="0"/>
              <a:t>Absolventi strednej odbornej školy môžu pokračovať vo vysokoškolskom štúdiu.</a:t>
            </a:r>
          </a:p>
          <a:p>
            <a:r>
              <a:rPr lang="sk-SK" dirty="0" smtClean="0"/>
              <a:t>Konzervatórium je špecifický typ strednej odbornej školy, ktorá pripravuje žiakov pre odbor spev, hudba, tanec alebo dramatické umenie a na štúdium na vysokej škole. Konzervatórium má spravidla šesť ročníkov, v odbore tanec osem ročníkov a ukončuje sa absolutóriom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ovanie">
  <a:themeElements>
    <a:clrScheme name="Cestovani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ovani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ovani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204</TotalTime>
  <Words>646</Words>
  <Application>Microsoft Office PowerPoint</Application>
  <PresentationFormat>Prezentácia na obrazovke (4:3)</PresentationFormat>
  <Paragraphs>77</Paragraphs>
  <Slides>17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17</vt:i4>
      </vt:variant>
    </vt:vector>
  </HeadingPairs>
  <TitlesOfParts>
    <vt:vector size="18" baseType="lpstr">
      <vt:lpstr>Cestovanie</vt:lpstr>
      <vt:lpstr>Školský systém  na Slovensku</vt:lpstr>
      <vt:lpstr> ŠKOLSKÝ SYSTÉM V SLOVENSKEJ REPUBLIKE </vt:lpstr>
      <vt:lpstr>Snímka 3</vt:lpstr>
      <vt:lpstr> Materské školy deti predškolského veku </vt:lpstr>
      <vt:lpstr> Základné školy  poskytujú základné vzdelanie </vt:lpstr>
      <vt:lpstr> Stredné školy  poskytujú stredné odborné vzdelanie, úplné stredné odborné vzdelanie, úplné stredné všeobecné vzdelanie a  vyššie odborné vzdelanie</vt:lpstr>
      <vt:lpstr>Stredné školy sa členia na uvedené druhy: </vt:lpstr>
      <vt:lpstr>  Gymnázium  je všeobecnovzdelávacia, vnútorne diferencovaná škola, ktorá pripravuje žiakov predovšetkým na vysokoškolské štúdium.</vt:lpstr>
      <vt:lpstr>  Stredná odborná škola  pripravuje žiakov predovšetkým na výkon odborných činností, najmä technicko-hospodárskych, ekonomických, pedagogických, zdravotníckych, sociálno-právnych, správnych, umeleckých a kultúrnych činností.</vt:lpstr>
      <vt:lpstr> Stredné odborné učilište  pripravuje žiakov v dvojročných a trojročných učebných odboroch a štvorročných študijných odboroch na výkon robotníckych povolaní  a odborných činností. </vt:lpstr>
      <vt:lpstr>Snímka 11</vt:lpstr>
      <vt:lpstr>vyššie odborné vzdelanie</vt:lpstr>
      <vt:lpstr>   Vysoké školy  sú vrcholné vzdelávacie, vedecké a umelecké inštitúcie, ktoré majú výhradné právo poskytovať vysokoškolské vzdelanie  </vt:lpstr>
      <vt:lpstr> školské zariadenia</vt:lpstr>
      <vt:lpstr>Možnosti angažovania sa v Šk. prostredí</vt:lpstr>
      <vt:lpstr>   Žiacka školská rada </vt:lpstr>
      <vt:lpstr>Snímka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Školský systém  na Slovensku</dc:title>
  <dc:creator>SSUS1</dc:creator>
  <cp:lastModifiedBy>SSUS1</cp:lastModifiedBy>
  <cp:revision>5</cp:revision>
  <dcterms:created xsi:type="dcterms:W3CDTF">2016-04-05T08:55:29Z</dcterms:created>
  <dcterms:modified xsi:type="dcterms:W3CDTF">2017-03-13T08:25:42Z</dcterms:modified>
</cp:coreProperties>
</file>