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8D13-0524-4766-B06C-482A438427ED}" type="datetimeFigureOut">
              <a:rPr lang="sk-SK" smtClean="0"/>
              <a:t>17. 5. 2020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65A6-0F3A-46DA-B5DB-4604B493D6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7855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8D13-0524-4766-B06C-482A438427ED}" type="datetimeFigureOut">
              <a:rPr lang="sk-SK" smtClean="0"/>
              <a:t>17. 5. 2020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65A6-0F3A-46DA-B5DB-4604B493D6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568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8D13-0524-4766-B06C-482A438427ED}" type="datetimeFigureOut">
              <a:rPr lang="sk-SK" smtClean="0"/>
              <a:t>17. 5. 2020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65A6-0F3A-46DA-B5DB-4604B493D6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427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8D13-0524-4766-B06C-482A438427ED}" type="datetimeFigureOut">
              <a:rPr lang="sk-SK" smtClean="0"/>
              <a:t>17. 5. 2020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65A6-0F3A-46DA-B5DB-4604B493D6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370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8D13-0524-4766-B06C-482A438427ED}" type="datetimeFigureOut">
              <a:rPr lang="sk-SK" smtClean="0"/>
              <a:t>17. 5. 2020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65A6-0F3A-46DA-B5DB-4604B493D6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700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8D13-0524-4766-B06C-482A438427ED}" type="datetimeFigureOut">
              <a:rPr lang="sk-SK" smtClean="0"/>
              <a:t>17. 5. 2020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65A6-0F3A-46DA-B5DB-4604B493D6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329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8D13-0524-4766-B06C-482A438427ED}" type="datetimeFigureOut">
              <a:rPr lang="sk-SK" smtClean="0"/>
              <a:t>17. 5. 2020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65A6-0F3A-46DA-B5DB-4604B493D6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122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8D13-0524-4766-B06C-482A438427ED}" type="datetimeFigureOut">
              <a:rPr lang="sk-SK" smtClean="0"/>
              <a:t>17. 5. 2020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65A6-0F3A-46DA-B5DB-4604B493D6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295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8D13-0524-4766-B06C-482A438427ED}" type="datetimeFigureOut">
              <a:rPr lang="sk-SK" smtClean="0"/>
              <a:t>17. 5. 2020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65A6-0F3A-46DA-B5DB-4604B493D6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8D13-0524-4766-B06C-482A438427ED}" type="datetimeFigureOut">
              <a:rPr lang="sk-SK" smtClean="0"/>
              <a:t>17. 5. 2020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65A6-0F3A-46DA-B5DB-4604B493D6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408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8D13-0524-4766-B06C-482A438427ED}" type="datetimeFigureOut">
              <a:rPr lang="sk-SK" smtClean="0"/>
              <a:t>17. 5. 2020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65A6-0F3A-46DA-B5DB-4604B493D6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145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E8D13-0524-4766-B06C-482A438427ED}" type="datetimeFigureOut">
              <a:rPr lang="sk-SK" smtClean="0"/>
              <a:t>17. 5. 2020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165A6-0F3A-46DA-B5DB-4604B493D6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558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Pravidelný n-uholník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2880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149"/>
          </a:xfrm>
        </p:spPr>
        <p:txBody>
          <a:bodyPr>
            <a:noAutofit/>
          </a:bodyPr>
          <a:lstStyle/>
          <a:p>
            <a:r>
              <a:rPr lang="sk-SK" sz="3200" b="1" dirty="0" smtClean="0"/>
              <a:t>Príklady pravidelných n- uholníkov</a:t>
            </a:r>
            <a:endParaRPr lang="sk-SK" sz="32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4453" t="7782" r="7298" b="8482"/>
          <a:stretch/>
        </p:blipFill>
        <p:spPr>
          <a:xfrm>
            <a:off x="127387" y="888274"/>
            <a:ext cx="11038862" cy="5888877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2730138" y="3108960"/>
            <a:ext cx="23775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8 - uholník</a:t>
            </a:r>
            <a:endParaRPr lang="sk-SK" sz="4000" dirty="0"/>
          </a:p>
        </p:txBody>
      </p:sp>
      <p:sp>
        <p:nvSpPr>
          <p:cNvPr id="6" name="BlokTextu 5"/>
          <p:cNvSpPr txBox="1"/>
          <p:nvPr/>
        </p:nvSpPr>
        <p:spPr>
          <a:xfrm>
            <a:off x="7694023" y="1825625"/>
            <a:ext cx="1643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5- uholník</a:t>
            </a:r>
            <a:endParaRPr lang="sk-SK" sz="2800" dirty="0"/>
          </a:p>
        </p:txBody>
      </p:sp>
      <p:sp>
        <p:nvSpPr>
          <p:cNvPr id="7" name="BlokTextu 6"/>
          <p:cNvSpPr txBox="1"/>
          <p:nvPr/>
        </p:nvSpPr>
        <p:spPr>
          <a:xfrm>
            <a:off x="8961120" y="4558937"/>
            <a:ext cx="1758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/>
              <a:t>6-uholník</a:t>
            </a:r>
            <a:endParaRPr lang="sk-SK" sz="3200" dirty="0"/>
          </a:p>
        </p:txBody>
      </p:sp>
      <p:sp>
        <p:nvSpPr>
          <p:cNvPr id="8" name="BlokTextu 7"/>
          <p:cNvSpPr txBox="1"/>
          <p:nvPr/>
        </p:nvSpPr>
        <p:spPr>
          <a:xfrm>
            <a:off x="6096000" y="6176963"/>
            <a:ext cx="1907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10 - uholník</a:t>
            </a:r>
            <a:endParaRPr lang="sk-SK" sz="2800" dirty="0"/>
          </a:p>
        </p:txBody>
      </p:sp>
      <p:sp>
        <p:nvSpPr>
          <p:cNvPr id="9" name="BlokTextu 8"/>
          <p:cNvSpPr txBox="1"/>
          <p:nvPr/>
        </p:nvSpPr>
        <p:spPr>
          <a:xfrm>
            <a:off x="404949" y="5355771"/>
            <a:ext cx="29743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dirty="0" smtClean="0">
                <a:solidFill>
                  <a:srgbClr val="FF0000"/>
                </a:solidFill>
              </a:rPr>
              <a:t>n – počet strán</a:t>
            </a:r>
            <a:endParaRPr lang="sk-SK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45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39147" y="45656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sk-SK" sz="3100" b="1" dirty="0" smtClean="0"/>
              <a:t>Každému n – uholníku môžeme opísať kružnicu so stredom S a polomerom </a:t>
            </a:r>
            <a:r>
              <a:rPr lang="sk-SK" sz="3100" b="1" i="1" dirty="0" smtClean="0"/>
              <a:t>r</a:t>
            </a:r>
            <a:r>
              <a:rPr lang="sk-SK" i="1" dirty="0" smtClean="0"/>
              <a:t/>
            </a:r>
            <a:br>
              <a:rPr lang="sk-SK" i="1" dirty="0" smtClean="0"/>
            </a:b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2"/>
          <a:srcRect l="16599" t="12233" r="39225" b="19732"/>
          <a:stretch/>
        </p:blipFill>
        <p:spPr>
          <a:xfrm>
            <a:off x="2782389" y="779059"/>
            <a:ext cx="6322423" cy="5474643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5551715" y="301752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027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2"/>
          <a:srcRect l="16601" r="33602" b="20090"/>
          <a:stretch/>
        </p:blipFill>
        <p:spPr>
          <a:xfrm>
            <a:off x="2090058" y="325936"/>
            <a:ext cx="6479177" cy="5845629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 idx="4294967295"/>
          </p:nvPr>
        </p:nvSpPr>
        <p:spPr>
          <a:xfrm>
            <a:off x="796835" y="325936"/>
            <a:ext cx="10515600" cy="1325563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Do každého n- uholníka vieme vpísať kružnicu so stredom S a polomerom </a:t>
            </a:r>
            <a:r>
              <a:rPr lang="el-GR" sz="2800" b="1" dirty="0" smtClean="0"/>
              <a:t>ρ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3770555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2"/>
          <a:srcRect l="34471" t="10446" r="16936" b="17768"/>
          <a:stretch/>
        </p:blipFill>
        <p:spPr>
          <a:xfrm>
            <a:off x="3814354" y="160639"/>
            <a:ext cx="7733211" cy="6423041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04949" y="287382"/>
            <a:ext cx="4219302" cy="1946367"/>
          </a:xfrm>
        </p:spPr>
        <p:txBody>
          <a:bodyPr>
            <a:noAutofit/>
          </a:bodyPr>
          <a:lstStyle/>
          <a:p>
            <a:r>
              <a:rPr lang="sk-SK" sz="2400" b="1" dirty="0" smtClean="0"/>
              <a:t/>
            </a:r>
            <a:br>
              <a:rPr lang="sk-SK" sz="2400" b="1" dirty="0" smtClean="0"/>
            </a:br>
            <a:r>
              <a:rPr lang="sk-SK" sz="2400" b="1" dirty="0"/>
              <a:t/>
            </a:r>
            <a:br>
              <a:rPr lang="sk-SK" sz="2400" b="1" dirty="0"/>
            </a:br>
            <a:r>
              <a:rPr lang="sk-SK" sz="2400" b="1" dirty="0" smtClean="0"/>
              <a:t/>
            </a:r>
            <a:br>
              <a:rPr lang="sk-SK" sz="2400" b="1" dirty="0" smtClean="0"/>
            </a:br>
            <a:r>
              <a:rPr lang="sk-SK" sz="2400" b="1" dirty="0"/>
              <a:t/>
            </a:r>
            <a:br>
              <a:rPr lang="sk-SK" sz="2400" b="1" dirty="0"/>
            </a:br>
            <a:r>
              <a:rPr lang="sk-SK" sz="2400" b="1" dirty="0" smtClean="0"/>
              <a:t/>
            </a:r>
            <a:br>
              <a:rPr lang="sk-SK" sz="2400" b="1" dirty="0" smtClean="0"/>
            </a:br>
            <a:r>
              <a:rPr lang="sk-SK" sz="2400" b="1" dirty="0"/>
              <a:t/>
            </a:r>
            <a:br>
              <a:rPr lang="sk-SK" sz="2400" b="1" dirty="0"/>
            </a:br>
            <a:r>
              <a:rPr lang="sk-SK" sz="2400" b="1" dirty="0" smtClean="0"/>
              <a:t/>
            </a:r>
            <a:br>
              <a:rPr lang="sk-SK" sz="2400" b="1" dirty="0" smtClean="0"/>
            </a:br>
            <a:r>
              <a:rPr lang="sk-SK" sz="2400" b="1" dirty="0"/>
              <a:t/>
            </a:r>
            <a:br>
              <a:rPr lang="sk-SK" sz="2400" b="1" dirty="0"/>
            </a:br>
            <a:r>
              <a:rPr lang="sk-SK" sz="2400" b="1" dirty="0" smtClean="0"/>
              <a:t/>
            </a:r>
            <a:br>
              <a:rPr lang="sk-SK" sz="2400" b="1" dirty="0" smtClean="0"/>
            </a:br>
            <a:r>
              <a:rPr lang="sk-SK" sz="2400" b="1" dirty="0"/>
              <a:t/>
            </a:r>
            <a:br>
              <a:rPr lang="sk-SK" sz="2400" b="1" dirty="0"/>
            </a:br>
            <a:r>
              <a:rPr lang="sk-SK" sz="2400" b="1" dirty="0" smtClean="0"/>
              <a:t/>
            </a:r>
            <a:br>
              <a:rPr lang="sk-SK" sz="2400" b="1" dirty="0" smtClean="0"/>
            </a:br>
            <a:r>
              <a:rPr lang="sk-SK" sz="2400" b="1" dirty="0"/>
              <a:t/>
            </a:r>
            <a:br>
              <a:rPr lang="sk-SK" sz="2400" b="1" dirty="0"/>
            </a:br>
            <a:r>
              <a:rPr lang="sk-SK" sz="2400" b="1" dirty="0" smtClean="0"/>
              <a:t/>
            </a:r>
            <a:br>
              <a:rPr lang="sk-SK" sz="2400" b="1" dirty="0" smtClean="0"/>
            </a:br>
            <a:r>
              <a:rPr lang="sk-SK" sz="2400" b="1" dirty="0"/>
              <a:t/>
            </a:r>
            <a:br>
              <a:rPr lang="sk-SK" sz="2400" b="1" dirty="0"/>
            </a:br>
            <a:r>
              <a:rPr lang="sk-SK" sz="2400" b="1" dirty="0" smtClean="0"/>
              <a:t/>
            </a:r>
            <a:br>
              <a:rPr lang="sk-SK" sz="2400" b="1" dirty="0" smtClean="0"/>
            </a:br>
            <a:r>
              <a:rPr lang="sk-SK" sz="2400" b="1" dirty="0"/>
              <a:t/>
            </a:r>
            <a:br>
              <a:rPr lang="sk-SK" sz="2400" b="1" dirty="0"/>
            </a:br>
            <a:r>
              <a:rPr lang="sk-SK" sz="2400" b="1" dirty="0" smtClean="0"/>
              <a:t/>
            </a:r>
            <a:br>
              <a:rPr lang="sk-SK" sz="2400" b="1" dirty="0" smtClean="0"/>
            </a:br>
            <a:r>
              <a:rPr lang="sk-SK" sz="2400" b="1" dirty="0"/>
              <a:t/>
            </a:r>
            <a:br>
              <a:rPr lang="sk-SK" sz="2400" b="1" dirty="0"/>
            </a:br>
            <a:r>
              <a:rPr lang="sk-SK" sz="2400" b="1" dirty="0" smtClean="0"/>
              <a:t/>
            </a:r>
            <a:br>
              <a:rPr lang="sk-SK" sz="2400" b="1" dirty="0" smtClean="0"/>
            </a:br>
            <a:r>
              <a:rPr lang="sk-SK" sz="2400" b="1" dirty="0"/>
              <a:t/>
            </a:r>
            <a:br>
              <a:rPr lang="sk-SK" sz="2400" b="1" dirty="0"/>
            </a:br>
            <a:r>
              <a:rPr lang="sk-SK" sz="2400" b="1" dirty="0" smtClean="0"/>
              <a:t/>
            </a:r>
            <a:br>
              <a:rPr lang="sk-SK" sz="2400" b="1" dirty="0" smtClean="0"/>
            </a:br>
            <a:r>
              <a:rPr lang="sk-SK" sz="2400" b="1" dirty="0" smtClean="0"/>
              <a:t/>
            </a:r>
            <a:br>
              <a:rPr lang="sk-SK" sz="2400" b="1" dirty="0" smtClean="0"/>
            </a:br>
            <a:r>
              <a:rPr lang="sk-SK" sz="2400" b="1" dirty="0"/>
              <a:t/>
            </a:r>
            <a:br>
              <a:rPr lang="sk-SK" sz="2400" b="1" dirty="0"/>
            </a:br>
            <a:r>
              <a:rPr lang="sk-SK" sz="2400" b="1" dirty="0" smtClean="0"/>
              <a:t/>
            </a:r>
            <a:br>
              <a:rPr lang="sk-SK" sz="2400" b="1" dirty="0" smtClean="0"/>
            </a:br>
            <a:r>
              <a:rPr lang="sk-SK" sz="2400" b="1" dirty="0"/>
              <a:t/>
            </a:r>
            <a:br>
              <a:rPr lang="sk-SK" sz="2400" b="1" dirty="0"/>
            </a:br>
            <a:r>
              <a:rPr lang="sk-SK" sz="2400" b="1" dirty="0" smtClean="0"/>
              <a:t/>
            </a:r>
            <a:br>
              <a:rPr lang="sk-SK" sz="2400" b="1" dirty="0" smtClean="0"/>
            </a:br>
            <a:r>
              <a:rPr lang="sk-SK" sz="2400" b="1" dirty="0" smtClean="0"/>
              <a:t>Každý n- uholník vieme</a:t>
            </a:r>
            <a:r>
              <a:rPr lang="sk-SK" sz="2400" b="1" dirty="0"/>
              <a:t/>
            </a:r>
            <a:br>
              <a:rPr lang="sk-SK" sz="2400" b="1" dirty="0"/>
            </a:br>
            <a:r>
              <a:rPr lang="sk-SK" sz="2400" b="1" dirty="0" smtClean="0"/>
              <a:t>rozdeliť na n rovnakých rovnoramenných trojuholníkov s vrcholom v strede S. </a:t>
            </a:r>
            <a:br>
              <a:rPr lang="sk-SK" sz="2400" b="1" dirty="0" smtClean="0"/>
            </a:br>
            <a:endParaRPr lang="sk-SK" sz="2400" b="1" dirty="0"/>
          </a:p>
        </p:txBody>
      </p:sp>
      <p:sp>
        <p:nvSpPr>
          <p:cNvPr id="5" name="Zástupný objekt pre obrázok 4"/>
          <p:cNvSpPr>
            <a:spLocks noGrp="1"/>
          </p:cNvSpPr>
          <p:nvPr>
            <p:ph type="pic" idx="1"/>
          </p:nvPr>
        </p:nvSpPr>
        <p:spPr>
          <a:xfrm>
            <a:off x="5966738" y="1260565"/>
            <a:ext cx="5133702" cy="4155281"/>
          </a:xfrm>
        </p:spPr>
      </p:sp>
      <p:sp>
        <p:nvSpPr>
          <p:cNvPr id="4" name="Zástupný objekt pre obsah 3"/>
          <p:cNvSpPr>
            <a:spLocks noGrp="1"/>
          </p:cNvSpPr>
          <p:nvPr>
            <p:ph type="body" sz="half" idx="2"/>
          </p:nvPr>
        </p:nvSpPr>
        <p:spPr>
          <a:xfrm>
            <a:off x="404950" y="2024743"/>
            <a:ext cx="4367076" cy="3844245"/>
          </a:xfrm>
        </p:spPr>
        <p:txBody>
          <a:bodyPr>
            <a:noAutofit/>
          </a:bodyPr>
          <a:lstStyle/>
          <a:p>
            <a:r>
              <a:rPr lang="sk-SK" sz="2400" dirty="0" smtClean="0"/>
              <a:t>Napr. </a:t>
            </a:r>
            <a:r>
              <a:rPr lang="sk-SK" sz="2400" b="1" dirty="0" smtClean="0">
                <a:solidFill>
                  <a:srgbClr val="FF0000"/>
                </a:solidFill>
              </a:rPr>
              <a:t>pravidelný osemuholník </a:t>
            </a:r>
            <a:r>
              <a:rPr lang="sk-SK" sz="2400" dirty="0" smtClean="0"/>
              <a:t>rozdelíme na </a:t>
            </a:r>
            <a:r>
              <a:rPr lang="sk-SK" sz="2400" b="1" dirty="0" smtClean="0"/>
              <a:t>8</a:t>
            </a:r>
            <a:r>
              <a:rPr lang="sk-SK" sz="2400" dirty="0" smtClean="0"/>
              <a:t> rovnakých </a:t>
            </a:r>
            <a:r>
              <a:rPr lang="sk-SK" sz="2400" b="1" dirty="0" smtClean="0"/>
              <a:t>rovnoramenných</a:t>
            </a:r>
            <a:r>
              <a:rPr lang="sk-SK" sz="2400" dirty="0" smtClean="0"/>
              <a:t> </a:t>
            </a:r>
            <a:r>
              <a:rPr lang="sk-SK" sz="2400" b="1" dirty="0" smtClean="0"/>
              <a:t>trojuholníkov</a:t>
            </a:r>
            <a:r>
              <a:rPr lang="sk-SK" sz="2400" dirty="0" smtClean="0"/>
              <a:t>. </a:t>
            </a:r>
          </a:p>
          <a:p>
            <a:r>
              <a:rPr lang="sk-SK" sz="2400" dirty="0" smtClean="0"/>
              <a:t>Jeden z nich je </a:t>
            </a:r>
            <a:r>
              <a:rPr lang="sk-SK" sz="2400" b="1" dirty="0" smtClean="0"/>
              <a:t>trojuholník ABS</a:t>
            </a:r>
            <a:r>
              <a:rPr lang="sk-SK" sz="2400" dirty="0" smtClean="0"/>
              <a:t>. </a:t>
            </a:r>
          </a:p>
          <a:p>
            <a:r>
              <a:rPr lang="sk-SK" sz="2400" b="1" dirty="0" smtClean="0"/>
              <a:t>AB</a:t>
            </a:r>
            <a:r>
              <a:rPr lang="sk-SK" sz="2400" dirty="0" smtClean="0"/>
              <a:t> =</a:t>
            </a:r>
            <a:r>
              <a:rPr lang="sk-SK" sz="2400" i="1" dirty="0" smtClean="0"/>
              <a:t>a </a:t>
            </a:r>
            <a:r>
              <a:rPr lang="sk-SK" sz="2400" dirty="0" smtClean="0"/>
              <a:t>je strana osemuholníka, v trojuholníku je to </a:t>
            </a:r>
            <a:r>
              <a:rPr lang="sk-SK" sz="2400" b="1" dirty="0" smtClean="0"/>
              <a:t>základňa</a:t>
            </a:r>
          </a:p>
          <a:p>
            <a:r>
              <a:rPr lang="sk-SK" sz="2400" b="1" dirty="0" smtClean="0"/>
              <a:t>AS=BS</a:t>
            </a:r>
            <a:r>
              <a:rPr lang="sk-SK" sz="2400" i="1" dirty="0" smtClean="0"/>
              <a:t>= r </a:t>
            </a:r>
            <a:r>
              <a:rPr lang="sk-SK" sz="2400" dirty="0" smtClean="0"/>
              <a:t>sú ramená trojuholníka a ich veľkosť sa rovná </a:t>
            </a:r>
            <a:r>
              <a:rPr lang="sk-SK" sz="2400" b="1" dirty="0" smtClean="0"/>
              <a:t>polomeru opísanej kružnice</a:t>
            </a:r>
            <a:r>
              <a:rPr lang="sk-SK" sz="2400" b="1" i="1" dirty="0" smtClean="0"/>
              <a:t> r.</a:t>
            </a:r>
          </a:p>
          <a:p>
            <a:r>
              <a:rPr lang="el-GR" sz="2400" i="1" dirty="0" smtClean="0"/>
              <a:t>ρ</a:t>
            </a:r>
            <a:r>
              <a:rPr lang="sk-SK" sz="2400" i="1" dirty="0" smtClean="0"/>
              <a:t> – </a:t>
            </a:r>
            <a:r>
              <a:rPr lang="sk-SK" sz="2400" dirty="0" smtClean="0"/>
              <a:t>polomer vpísanej kružnice je zároveň výška trojuholníka</a:t>
            </a:r>
            <a:endParaRPr lang="sk-SK" sz="2400" dirty="0"/>
          </a:p>
        </p:txBody>
      </p:sp>
      <p:sp>
        <p:nvSpPr>
          <p:cNvPr id="7" name="Rovnoramenný trojuholník 6"/>
          <p:cNvSpPr/>
          <p:nvPr/>
        </p:nvSpPr>
        <p:spPr>
          <a:xfrm rot="5400000">
            <a:off x="5972145" y="2187510"/>
            <a:ext cx="1750422" cy="206393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3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5172891" y="1240971"/>
            <a:ext cx="1110343" cy="3265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7" name="Zástupný objekt pre obsah 6"/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l="41452" t="14575" r="23024" b="27408"/>
          <a:stretch/>
        </p:blipFill>
        <p:spPr>
          <a:xfrm>
            <a:off x="5024997" y="463816"/>
            <a:ext cx="6361112" cy="5838825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8033871" y="6071809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i="1" dirty="0" smtClean="0"/>
              <a:t>a</a:t>
            </a:r>
            <a:endParaRPr lang="sk-SK" sz="2400" i="1" dirty="0"/>
          </a:p>
        </p:txBody>
      </p:sp>
      <p:sp>
        <p:nvSpPr>
          <p:cNvPr id="9" name="BlokTextu 8"/>
          <p:cNvSpPr txBox="1"/>
          <p:nvPr/>
        </p:nvSpPr>
        <p:spPr>
          <a:xfrm>
            <a:off x="365760" y="694649"/>
            <a:ext cx="549547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Obvod pravidelného osemuholníka:</a:t>
            </a:r>
          </a:p>
          <a:p>
            <a:r>
              <a:rPr lang="sk-SK" sz="2800" b="1" dirty="0" smtClean="0"/>
              <a:t>o = 8.</a:t>
            </a:r>
            <a:r>
              <a:rPr lang="sk-SK" sz="2800" b="1" i="1" dirty="0" smtClean="0"/>
              <a:t>a</a:t>
            </a:r>
          </a:p>
          <a:p>
            <a:r>
              <a:rPr lang="sk-SK" sz="2800" b="1" i="1" dirty="0" smtClean="0"/>
              <a:t>Obvod pravidelného n-uholníka:</a:t>
            </a:r>
          </a:p>
          <a:p>
            <a:r>
              <a:rPr lang="sk-SK" sz="2800" b="1" i="1" dirty="0" smtClean="0">
                <a:solidFill>
                  <a:srgbClr val="FF0000"/>
                </a:solidFill>
              </a:rPr>
              <a:t>o = </a:t>
            </a:r>
            <a:r>
              <a:rPr lang="sk-SK" sz="2800" b="1" i="1" dirty="0" err="1" smtClean="0">
                <a:solidFill>
                  <a:srgbClr val="FF0000"/>
                </a:solidFill>
              </a:rPr>
              <a:t>n.a</a:t>
            </a:r>
            <a:endParaRPr lang="sk-SK" sz="2800" b="1" i="1" dirty="0" smtClean="0">
              <a:solidFill>
                <a:srgbClr val="FF0000"/>
              </a:solidFill>
            </a:endParaRPr>
          </a:p>
          <a:p>
            <a:r>
              <a:rPr lang="sk-SK" sz="2800" b="1" i="1" dirty="0" smtClean="0"/>
              <a:t>(n- počet strán, a – dĺžka strany )</a:t>
            </a:r>
            <a:endParaRPr lang="sk-SK" sz="2800" b="1" i="1" dirty="0"/>
          </a:p>
        </p:txBody>
      </p:sp>
      <p:sp>
        <p:nvSpPr>
          <p:cNvPr id="10" name="BlokTextu 9"/>
          <p:cNvSpPr txBox="1"/>
          <p:nvPr/>
        </p:nvSpPr>
        <p:spPr>
          <a:xfrm>
            <a:off x="287020" y="2963266"/>
            <a:ext cx="562064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Obsah pravidelného osemuholníka : </a:t>
            </a:r>
          </a:p>
          <a:p>
            <a:r>
              <a:rPr lang="sk-SK" sz="2800" b="1" dirty="0" smtClean="0"/>
              <a:t>S = 8. S</a:t>
            </a:r>
            <a:r>
              <a:rPr lang="el-GR" sz="2800" b="1" baseline="-25000" dirty="0" smtClean="0"/>
              <a:t>Δ</a:t>
            </a:r>
            <a:endParaRPr lang="sk-SK" sz="2800" b="1" baseline="-25000" dirty="0" smtClean="0"/>
          </a:p>
          <a:p>
            <a:r>
              <a:rPr lang="sk-SK" sz="2800" b="1" dirty="0" smtClean="0"/>
              <a:t>S</a:t>
            </a:r>
            <a:r>
              <a:rPr lang="el-GR" sz="2800" b="1" baseline="-25000" dirty="0" smtClean="0"/>
              <a:t>Δ</a:t>
            </a:r>
            <a:r>
              <a:rPr lang="sk-SK" sz="2800" b="1" dirty="0" smtClean="0"/>
              <a:t> je obsah trojuholníka ABS</a:t>
            </a:r>
          </a:p>
          <a:p>
            <a:r>
              <a:rPr lang="sk-SK" sz="2800" b="1" i="1" dirty="0" smtClean="0"/>
              <a:t>Obsah pravidelného n-uholníka:</a:t>
            </a:r>
          </a:p>
          <a:p>
            <a:r>
              <a:rPr lang="sk-SK" sz="2800" b="1" i="1" dirty="0" smtClean="0">
                <a:solidFill>
                  <a:srgbClr val="FF0000"/>
                </a:solidFill>
              </a:rPr>
              <a:t>S = n. </a:t>
            </a:r>
            <a:r>
              <a:rPr lang="sk-SK" sz="2800" b="1" dirty="0" smtClean="0">
                <a:solidFill>
                  <a:srgbClr val="FF0000"/>
                </a:solidFill>
              </a:rPr>
              <a:t>S</a:t>
            </a:r>
            <a:r>
              <a:rPr lang="el-GR" sz="2800" b="1" baseline="-25000" dirty="0" smtClean="0">
                <a:solidFill>
                  <a:srgbClr val="FF0000"/>
                </a:solidFill>
              </a:rPr>
              <a:t>Δ</a:t>
            </a:r>
            <a:endParaRPr lang="sk-SK" sz="2800" b="1" baseline="-25000" dirty="0" smtClean="0">
              <a:solidFill>
                <a:srgbClr val="FF0000"/>
              </a:solidFill>
            </a:endParaRPr>
          </a:p>
          <a:p>
            <a:endParaRPr lang="sk-SK" sz="2800" b="1" i="1" dirty="0" smtClean="0"/>
          </a:p>
          <a:p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269490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smtClean="0"/>
              <a:t>Úlohy :</a:t>
            </a:r>
            <a:endParaRPr lang="sk-SK" sz="3600" b="1" dirty="0"/>
          </a:p>
        </p:txBody>
      </p:sp>
      <p:sp>
        <p:nvSpPr>
          <p:cNvPr id="6" name="Zástupný objekt pre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1. Vypočítajte obvod a obsah pravidelného osemuholníka, ktorého strana a = 5 cm a polomer vpísanej kružnice </a:t>
            </a:r>
            <a:r>
              <a:rPr lang="el-GR" dirty="0" smtClean="0"/>
              <a:t>ρ</a:t>
            </a:r>
            <a:r>
              <a:rPr lang="sk-SK" dirty="0" smtClean="0"/>
              <a:t> = 6 cm.</a:t>
            </a:r>
          </a:p>
          <a:p>
            <a:r>
              <a:rPr lang="sk-SK" dirty="0" smtClean="0"/>
              <a:t>2. Vypočítajte obvod a obsah pravidelného 6 – uholníka, ktorého polomer opísanej kružnice </a:t>
            </a:r>
            <a:r>
              <a:rPr lang="sk-SK" i="1" dirty="0" smtClean="0"/>
              <a:t>r </a:t>
            </a:r>
            <a:r>
              <a:rPr lang="sk-SK" dirty="0" smtClean="0"/>
              <a:t>= 4 cm.</a:t>
            </a:r>
          </a:p>
          <a:p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122227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198</Words>
  <Application>Microsoft Office PowerPoint</Application>
  <PresentationFormat>Širokouhlá</PresentationFormat>
  <Paragraphs>30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Motív balíka Office</vt:lpstr>
      <vt:lpstr>Pravidelný n-uholník</vt:lpstr>
      <vt:lpstr>Príklady pravidelných n- uholníkov</vt:lpstr>
      <vt:lpstr>Každému n – uholníku môžeme opísať kružnicu so stredom S a polomerom r </vt:lpstr>
      <vt:lpstr>Do každého n- uholníka vieme vpísať kružnicu so stredom S a polomerom ρ</vt:lpstr>
      <vt:lpstr>                          Každý n- uholník vieme rozdeliť na n rovnakých rovnoramenných trojuholníkov s vrcholom v strede S.  </vt:lpstr>
      <vt:lpstr>Prezentácia programu PowerPoint</vt:lpstr>
      <vt:lpstr>Úlohy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Pravidelný n-uholník</dc:title>
  <dc:creator>ssus</dc:creator>
  <cp:lastModifiedBy>ssus</cp:lastModifiedBy>
  <cp:revision>12</cp:revision>
  <dcterms:created xsi:type="dcterms:W3CDTF">2020-05-17T19:54:04Z</dcterms:created>
  <dcterms:modified xsi:type="dcterms:W3CDTF">2020-05-17T21:42:30Z</dcterms:modified>
</cp:coreProperties>
</file>