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9E838-CF13-4965-9395-E0E1C3363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8D5CC2-DA6A-4A82-B2E5-721BD6498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B1782F-DF6C-484C-986B-6DDAB756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AC4A3D-88CB-43B0-826C-6BA92004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027548-9B34-40D8-B633-F325FF6E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7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93DA7-6740-4465-A07A-4943A307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64B6E8-1FAE-4FF3-9F0B-FAAC667DC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36A0BC-E0B7-486A-9D48-B86326CE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AA8FAA-4874-4B60-857E-F4B2F138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EAEA11-2E25-40A3-8686-B1FE0FA8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18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9AAF726-4B4B-4839-A81D-75E233E9E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BF9CEC-7775-4BE5-92E1-D301B311E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79E420-EEE3-4692-AF5A-17035472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6D19DD-7847-4D3D-8D90-8802D77B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781CEA-A9A1-482C-BBA5-7DB69728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1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B8255-2FE0-4A7D-BE74-CDD51BD9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5CCA42-2989-4A2B-A8BD-8F72B37E1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6717D6-4CE9-4E5A-849C-1BE40860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620AC6-0A04-4AF6-A1D6-0551013D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08E061-E855-4A49-BBA7-EB61A33F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15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C333E-B03C-4796-81F6-ECBCB05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0B9E47-CC60-443A-BCB7-11A1D0766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0B9B93-4E76-450E-9DEF-2DE9192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D14672-4158-49A2-BE8F-8E77BDA3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6B693A-D3DA-4CCE-A911-F962B093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80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99D4B-BBDC-4FC4-B53C-423DA52E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5AD95-12B3-4DD2-A170-3158D4C8A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7A3D56-BF37-4BD3-9D98-FC9C1FEDD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01E7BC-FBC3-4A7E-80DB-43A316F4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45D0A5-0883-488F-B9DA-2909954F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E679FB-34D0-4578-8BC6-01D427BA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30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50260-1C9A-4948-93AD-F6ADE4BB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72FA1A-1CDA-417B-945E-E6584679D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C18F99-5512-4F53-AA2B-B5BEF39B0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F83856-EFC0-4069-A021-C368ADACC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9A9353F-59B1-4263-A55B-AA867D74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B82D2B5-C054-4D23-822D-A1EB3BFF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81084D-17B4-476C-8C2F-0EFC0B3C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B8CF0DB-66D3-46C7-87BA-1B5D8AB6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86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4309C-1A07-4AF6-8DB4-0C269858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59F2D80-9210-4AFE-8B20-8581EC90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59566AF-2F3E-4C90-AADA-433F111C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CF8634-5B43-4A42-8499-042453DA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42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64A0186-6FB1-48CF-B8DA-839F3A80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E7B0D3-6392-4EE5-BFB3-E3C9C04C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B04BDC-9138-4483-AC0D-DF2DF193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5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20CC5-50AA-4EA6-8E30-C564A1C4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28C748-9E62-4498-8FF2-B3675C28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3D0AFB-E36F-4A59-A037-DFB908EF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DF73C-61FB-4BFD-A70B-9E606146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419CA7-0E0B-4752-93BA-93CC8997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66580C-A43A-4D7C-9A61-FCD943CF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74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49BAD-8A6C-4DB2-A076-56C700DC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B1A45D8-C6BC-4CA3-9E91-E8ACA4385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6E5C9D-9CC9-48C5-89F2-6D1157EC8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2C9E85-D819-474A-9811-21A8188B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118CB1-B9EA-4D8D-AAE0-18387EBF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D99A85-CCB8-4EBE-94B9-5A7C8EF4D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92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39200F-CFCE-49C9-B93F-084055DF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5F144D-E7D3-4F1C-9A48-34BCF463D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510C21-8AD3-4620-8706-D2F577A46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951C-EA2F-4A77-BF9C-1A9B2FCE45BA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482211-4E05-4EF8-AD4A-DA6999E8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9E8FC9-7F7F-4F20-AF42-8A93CB978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849A-9376-4B1E-83CA-2EC4E3D5C7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1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OeBVUk4qWc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DAcGQ9GHO4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VvgmvdXGhI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Wideo 4">
            <a:hlinkClick r:id="" action="ppaction://media"/>
            <a:extLst>
              <a:ext uri="{FF2B5EF4-FFF2-40B4-BE49-F238E27FC236}">
                <a16:creationId xmlns:a16="http://schemas.microsoft.com/office/drawing/2014/main" id="{B10D15B9-B1EE-4487-8C0B-D25341A587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tretch>
            <a:fillRect/>
          </a:stretch>
        </p:blipFill>
        <p:spPr>
          <a:xfrm>
            <a:off x="782668" y="29548"/>
            <a:ext cx="10691281" cy="601384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777F60C-145C-4C93-8ED1-29B536308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pl-PL" sz="4800" b="0" i="0">
                <a:solidFill>
                  <a:schemeClr val="bg1"/>
                </a:solidFill>
                <a:effectLst/>
                <a:latin typeface="Helvetica Neue"/>
              </a:rPr>
              <a:t> „13 lat, 13 minut”</a:t>
            </a:r>
            <a:endParaRPr lang="pl-PL" sz="480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262A33-DD50-4CDD-BA1A-E52AEBB0C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anchor="t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Karol Zawodnik </a:t>
            </a:r>
          </a:p>
          <a:p>
            <a:r>
              <a:rPr lang="pl-PL">
                <a:solidFill>
                  <a:schemeClr val="bg1"/>
                </a:solidFill>
              </a:rPr>
              <a:t>Klasa 4d</a:t>
            </a:r>
          </a:p>
        </p:txBody>
      </p:sp>
    </p:spTree>
    <p:extLst>
      <p:ext uri="{BB962C8B-B14F-4D97-AF65-F5344CB8AC3E}">
        <p14:creationId xmlns:p14="http://schemas.microsoft.com/office/powerpoint/2010/main" val="37136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ntuitpictures">
            <a:extLst>
              <a:ext uri="{FF2B5EF4-FFF2-40B4-BE49-F238E27FC236}">
                <a16:creationId xmlns:a16="http://schemas.microsoft.com/office/drawing/2014/main" id="{359DFA89-0DFB-4F96-BF59-E00D18C50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r="9881" b="-1"/>
          <a:stretch/>
        </p:blipFill>
        <p:spPr bwMode="auto">
          <a:xfrm>
            <a:off x="680483" y="685795"/>
            <a:ext cx="29312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D347B3-965E-4E16-ADFA-BED7A98A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77" y="879225"/>
            <a:ext cx="4046858" cy="51755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Choć pierwsze etap akcji zakończył się powodzeniem, wykonanie dalszej części planu nie doszło do skutku. Jeden z członków grupy Mansfelda – </a:t>
            </a:r>
            <a:r>
              <a:rPr lang="pl-PL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Attila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Egei opowiedział w domu                  o całym zajściu. Jego rodzice, którzy należeli do partii, natychmiast poinformowali milicję. </a:t>
            </a:r>
          </a:p>
          <a:p>
            <a:pPr marL="0" indent="0">
              <a:buNone/>
            </a:pP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Gdy </a:t>
            </a:r>
            <a:r>
              <a:rPr lang="pl-PL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wracał do domu, jego mieszkanie było już otoczone. Mansfeld wraz z czwórką swoich towarzyszy został aresztowany. </a:t>
            </a:r>
          </a:p>
          <a:p>
            <a:pPr marL="0" indent="0">
              <a:buNone/>
            </a:pP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Warunki więzienne okazały się niezwykle trudne. Chłopcy byli przesłuchiwani nocami, bici, przetrzymywani w małych ciemnych celach. </a:t>
            </a:r>
            <a:r>
              <a:rPr lang="pl-PL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zachował jednak odwagę i hart ducha.</a:t>
            </a:r>
          </a:p>
          <a:p>
            <a:pPr marL="0" indent="0">
              <a:buNone/>
            </a:pP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 jednej z wizji lokalnych na </a:t>
            </a:r>
            <a:r>
              <a:rPr lang="pl-PL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Rózsadomb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Budzie udało mu się przechytrzyć strażników       i uciec. Skok z czterometrowego wzgórza kosztował go złamaną rękę i dał tylko jeden dzień wolności, gdyż został złapany ponownie. </a:t>
            </a:r>
          </a:p>
          <a:p>
            <a:pPr marL="0" indent="0">
              <a:buNone/>
            </a:pPr>
            <a:r>
              <a:rPr lang="pl-PL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Péterowi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jego kolegom podczas procesu zarzucano inicjowanie                                            i przeprowadzanie akcji mających na celu obalenie porządku państwa, gromadzenie broni, kradzież                                                                   i niszczenie mienia państwowego, ucieczkę          z więzienia i uprowadzenie samochodu.                                  </a:t>
            </a: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4" name="Picture 8" descr="Mansfeld Péter – Wikipédia">
            <a:extLst>
              <a:ext uri="{FF2B5EF4-FFF2-40B4-BE49-F238E27FC236}">
                <a16:creationId xmlns:a16="http://schemas.microsoft.com/office/drawing/2014/main" id="{99B30013-556E-4B35-8007-059657EC6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13907"/>
          <a:stretch/>
        </p:blipFill>
        <p:spPr bwMode="auto">
          <a:xfrm>
            <a:off x="8606117" y="685805"/>
            <a:ext cx="2905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3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ultimedia online 8" title="Remember. 23 August: Peter Mansfeld">
            <a:hlinkClick r:id="" action="ppaction://media"/>
            <a:extLst>
              <a:ext uri="{FF2B5EF4-FFF2-40B4-BE49-F238E27FC236}">
                <a16:creationId xmlns:a16="http://schemas.microsoft.com/office/drawing/2014/main" id="{4F6E438A-4878-4725-8E97-D81BB8C3436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2387"/>
            <a:ext cx="7215693" cy="4076383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028CE9-3745-470A-BD14-B1F425C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2842" y="2100579"/>
            <a:ext cx="4732639" cy="425079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Prokurator nazwał chłopców zdrajcami klasowymi  i kontrrewolucjonistami. Żądał najcięższych kar. 21 listopada 1958 roku skazano Mansfelda na dożywocie, 19 marca 1959 natomiast – dziewięć dni po osiągnięciu przez chłopca pełnoletności, Sąd Ludowy Budapesztu zaostrzył karę. Wyrokiem była śmierć. </a:t>
            </a:r>
            <a:r>
              <a:rPr lang="pl-PL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pl-PL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Mansfeld został stracony przez powieszenie 21 marca rano. Z powodu źle wykonanej egzekucji jego agonia trwała 13 minut.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3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4BFF814-ED02-4987-A003-3C27A5F24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0"/>
          <a:stretch/>
        </p:blipFill>
        <p:spPr bwMode="auto"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AAE2F-A200-49A8-8BA0-31D09EB5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1" y="581025"/>
            <a:ext cx="4457700" cy="5247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czasach komunizmu systemowa propaganda ludzi takich jak </a:t>
            </a:r>
            <a:r>
              <a:rPr lang="pl-PL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</a:t>
            </a: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nazywała wrogami ludu, przestępcami, </a:t>
            </a:r>
            <a:r>
              <a:rPr lang="pl-PL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konttrewolucjonistami</a:t>
            </a: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Po zmianie ustroju na Węgrzech Mansfeld został w 1990 roku zrehabilitowany. Pochowano go                 w powstańczej kwaterze, tak zwanej parceli 301 (</a:t>
            </a:r>
            <a:r>
              <a:rPr lang="pl-PL" sz="1800" b="0" i="1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301-es </a:t>
            </a:r>
            <a:r>
              <a:rPr lang="pl-PL" sz="1800" b="0" i="1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parcella</a:t>
            </a: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na cmentarzu </a:t>
            </a:r>
            <a:r>
              <a:rPr lang="pl-PL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Rákoskeresztúri</a:t>
            </a: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Budapeszcie.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Tragizm postaci Mansfelda potęguje jego wiek, w którym przyszło mu zginąć – był najmłodszą  ofiarą represji po rewolucji 1956 roku. 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Chłopiec bezapelacyjnie wpisał się           w historię i pamięć Węgrów jako jeden     z bohaterów narodowych – ten, który nie bał się walczyć o wolność i za tę walkę zapłacił najwyższą cenę.</a:t>
            </a:r>
            <a:endParaRPr lang="pl-PL" sz="1800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1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99CA1A7-B47F-4262-9405-C0AEE488D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3509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FEF6342-1CD3-4792-BEB7-6B1A58E01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2" r="2" b="10974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5E383-9EC8-4C11-A917-23FA16B0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E01437-5C5B-4B8B-92D3-DD5B4243E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49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E78042-BB1F-4DD6-8098-D4F80D400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1956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ulice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wyszły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tysiące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Polaków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Węgrów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ale to,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dwaj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chłopcy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stali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symbolami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tragedii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Poznańskiego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Czerwca</a:t>
            </a:r>
            <a:b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Narodowego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Powstania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Węgierskiego</a:t>
            </a:r>
            <a:r>
              <a:rPr lang="en-US" sz="22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Jak zginął Romek Strzałkowski? &quot;Widziałem go minutę przed śmiercią!&quot;.  Wyjaśni tajemnicę Czerwca 1956? - zdjęcie nr 4">
            <a:extLst>
              <a:ext uri="{FF2B5EF4-FFF2-40B4-BE49-F238E27FC236}">
                <a16:creationId xmlns:a16="http://schemas.microsoft.com/office/drawing/2014/main" id="{73DFE2F7-3B8B-4E96-93F4-FCD9433B8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10334"/>
          <a:stretch/>
        </p:blipFill>
        <p:spPr bwMode="auto"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Péter Mansfeld, the Youngest Victim of the Repression After 1956, Executed  60 Years Ago Today - Hungary Today">
            <a:extLst>
              <a:ext uri="{FF2B5EF4-FFF2-40B4-BE49-F238E27FC236}">
                <a16:creationId xmlns:a16="http://schemas.microsoft.com/office/drawing/2014/main" id="{443FA37C-367F-45BA-83E8-E6A1A694B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r="9203" b="2"/>
          <a:stretch/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5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zołgi na pl. Mickiewicza w Poznaniu. 1956.07.29. Fot. PAP/CAF/Reprodukcja">
            <a:extLst>
              <a:ext uri="{FF2B5EF4-FFF2-40B4-BE49-F238E27FC236}">
                <a16:creationId xmlns:a16="http://schemas.microsoft.com/office/drawing/2014/main" id="{83DDBBD9-F35B-4D9D-89E9-F2EA7AAB6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445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D7A12-5995-4226-B11F-0B081888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18" y="1695193"/>
            <a:ext cx="4051736" cy="516280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i 29 czerwca 1956 r.            w Poznaniu doszło do robotniczych protestów, które przerodziły się      w walki uliczne.  Protesty miały podłoże ekonomiczne, ale przerodziły się w antykomunistyczny bunt, stłumiony jednak przez wojsko i milicję. Władze komunistyczne do ich stłumienia użyły wojska.          W konsekwencji śmierć poniosło co najmniej 79 osób, rannych było ponad 600. W ciągu kolejnych miesięcy fala antysowieckich nastrojów wzbierała</a:t>
            </a:r>
            <a:r>
              <a:rPr lang="pl-PL" sz="1800" dirty="0">
                <a:effectLst/>
                <a:latin typeface="abril-titling"/>
              </a:rPr>
              <a:t>.</a:t>
            </a:r>
            <a:endParaRPr lang="pl-PL" sz="1800" dirty="0"/>
          </a:p>
          <a:p>
            <a:pPr marL="0" indent="0">
              <a:buNone/>
            </a:pPr>
            <a:endParaRPr lang="pl-PL" sz="1800" b="1" i="0" dirty="0">
              <a:effectLst/>
              <a:latin typeface="Muli"/>
            </a:endParaRPr>
          </a:p>
          <a:p>
            <a:pPr marL="0" indent="0">
              <a:buNone/>
            </a:pPr>
            <a:endParaRPr lang="pl-PL" sz="1800" b="1" dirty="0"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60295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oznań, 28 czerwca 1956. Dzieci obok hasła „Precz z ruską demokracją”.">
            <a:extLst>
              <a:ext uri="{FF2B5EF4-FFF2-40B4-BE49-F238E27FC236}">
                <a16:creationId xmlns:a16="http://schemas.microsoft.com/office/drawing/2014/main" id="{82D76ED9-C2B1-4F27-80C6-E9B9DDFB0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" b="6226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znański Czerwiec – Wikipedia, wolna encyklopedia">
            <a:extLst>
              <a:ext uri="{FF2B5EF4-FFF2-40B4-BE49-F238E27FC236}">
                <a16:creationId xmlns:a16="http://schemas.microsoft.com/office/drawing/2014/main" id="{A78B9361-ED27-48C3-9B38-BF9F020A2E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8" b="1514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znański Czerwiec: Jak wyglądały protesty 1956 roku? - Historia -  Newsweek.pl">
            <a:extLst>
              <a:ext uri="{FF2B5EF4-FFF2-40B4-BE49-F238E27FC236}">
                <a16:creationId xmlns:a16="http://schemas.microsoft.com/office/drawing/2014/main" id="{C4499C6B-6EBE-4FEF-B9B0-0AE4E7D7D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1" b="13969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eg i Sztafeta Pamięci Czerwca 1956">
            <a:extLst>
              <a:ext uri="{FF2B5EF4-FFF2-40B4-BE49-F238E27FC236}">
                <a16:creationId xmlns:a16="http://schemas.microsoft.com/office/drawing/2014/main" id="{5D9A35AF-67E8-43D1-8E11-B4A0F163E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6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ame 150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E50DED-BD56-4465-851D-48C83C04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ultimedia online 3" title="IPNtv Poznań: Spot Poznański Czerwiec 1956">
            <a:hlinkClick r:id="" action="ppaction://media"/>
            <a:extLst>
              <a:ext uri="{FF2B5EF4-FFF2-40B4-BE49-F238E27FC236}">
                <a16:creationId xmlns:a16="http://schemas.microsoft.com/office/drawing/2014/main" id="{8282DF7C-A7C7-42AD-802D-DE995FEBA9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789994" y="1633993"/>
            <a:ext cx="6354006" cy="35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095CDF-3020-4965-9FD9-49F29849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"/>
            <a:ext cx="6462841" cy="29285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Romek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Strzałkowski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lat. 13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pl-PL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urodził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1943.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Był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absolwentem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Państwowej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Muzycznej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stopnia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Karola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Kurpińskiego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Poznaniu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uczniem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klasy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Szkoły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Podstawowej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 40</a:t>
            </a:r>
            <a:r>
              <a:rPr lang="pl-PL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Poznaniu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Zginął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wieku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kuli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czasie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szturmu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robotników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gmach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Komitetu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spraw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Bezpieczeństwa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Publicznego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podczas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Poznańskiego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Czerwca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1956.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Śmierć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Strzałkowskiego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urosła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symbolu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Według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zeznań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części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świadków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podczas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demonstracji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ostrzeliwanej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czasie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UB,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chłopiec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zginął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flagą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ręku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przejętą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rannej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tramwajarki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E1A958F-B13C-493F-9379-F8B2A8E25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FB5EAED-0736-41E4-9FF1-75ABE9B8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A11F6D4-9A5C-47E6-8FE1-23C1050E9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76DBB23-7826-41BB-B874-141EA5461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043AD90C-3309-4439-99A6-B9EE5E85B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A3E9337-6002-4002-B793-055F19307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A6D3F49-18AE-475F-915A-DF73EF064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074" name="Picture 2" descr="Romek Strzałkowski padł - zdjęcie nr 2">
            <a:extLst>
              <a:ext uri="{FF2B5EF4-FFF2-40B4-BE49-F238E27FC236}">
                <a16:creationId xmlns:a16="http://schemas.microsoft.com/office/drawing/2014/main" id="{1E83502C-FB01-4CFD-9E97-B1485B59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087" y="2031809"/>
            <a:ext cx="3617323" cy="27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ultimedia online 3" title="Poczet wielkich Polaków: Roman Strzałkowski">
            <a:hlinkClick r:id="" action="ppaction://media"/>
            <a:extLst>
              <a:ext uri="{FF2B5EF4-FFF2-40B4-BE49-F238E27FC236}">
                <a16:creationId xmlns:a16="http://schemas.microsoft.com/office/drawing/2014/main" id="{93B5F93C-9F19-46E2-970F-985ADC363F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29049" y="3145537"/>
            <a:ext cx="5905101" cy="33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Zniszczono grób Romka Strzałkowskiego, najmłodszej ofiary Poznańskiego  Czerwca '56 – Wiadomości z Polski i Świata – Stefczyk.info">
            <a:extLst>
              <a:ext uri="{FF2B5EF4-FFF2-40B4-BE49-F238E27FC236}">
                <a16:creationId xmlns:a16="http://schemas.microsoft.com/office/drawing/2014/main" id="{550E2163-10EE-4994-A574-AB569F8A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546514"/>
            <a:ext cx="5426764" cy="24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że być zdjęciem przedstawiającym 1 osoba">
            <a:extLst>
              <a:ext uri="{FF2B5EF4-FFF2-40B4-BE49-F238E27FC236}">
                <a16:creationId xmlns:a16="http://schemas.microsoft.com/office/drawing/2014/main" id="{3DBFE4ED-E8CC-4C32-90E0-0DC8CA334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790354"/>
            <a:ext cx="5426764" cy="24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E00DB13-CD5F-4A11-B6EF-ACC5EAE1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321658"/>
            <a:ext cx="5426764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4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0A341C-7B7E-4F96-AD44-3732668F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1386723"/>
            <a:ext cx="4358044" cy="36615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1800" b="0" i="0" dirty="0">
                <a:solidFill>
                  <a:srgbClr val="666666"/>
                </a:solidFill>
                <a:effectLst/>
                <a:latin typeface="Open Sans" panose="020B0604020202020204" pitchFamily="34" charset="0"/>
              </a:rPr>
              <a:t>W </a:t>
            </a:r>
            <a:r>
              <a:rPr lang="pl-PL" sz="1800" dirty="0">
                <a:solidFill>
                  <a:srgbClr val="666666"/>
                </a:solidFill>
                <a:latin typeface="Open Sans" panose="020B0604020202020204" pitchFamily="34" charset="0"/>
              </a:rPr>
              <a:t>październiku 1954 roku </a:t>
            </a:r>
            <a:r>
              <a:rPr lang="pl-PL" sz="1800" b="0" i="0" dirty="0">
                <a:solidFill>
                  <a:srgbClr val="666666"/>
                </a:solidFill>
                <a:effectLst/>
                <a:latin typeface="Open Sans" panose="020B0604020202020204" pitchFamily="34" charset="0"/>
              </a:rPr>
              <a:t>wybuchło    w Budapeszcie antysowieckie powstanie będące rezultatem wszechobecnego niezadowolenia społeczeństwa z życia w Węgierskiej Republice Ludowej. W pełne napięcia wydarzenia tamtych dni (rewolucja rozpoczęła się 23 października, ostatecznie zaś stłumiono ją 10 listopada)  zaangażowały się w różny sposób dziesiątki tysięcy osób. </a:t>
            </a:r>
            <a:br>
              <a:rPr lang="pl-PL" sz="1800" dirty="0"/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148" name="Picture 4" descr="Ilustracja">
            <a:extLst>
              <a:ext uri="{FF2B5EF4-FFF2-40B4-BE49-F238E27FC236}">
                <a16:creationId xmlns:a16="http://schemas.microsoft.com/office/drawing/2014/main" id="{06246587-EB6D-4000-B7D6-143431783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r="1" b="13892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member 23 August - Memories of Totalitarian Regimes | DOM HISTORII  EUROPEJSKIEJ">
            <a:extLst>
              <a:ext uri="{FF2B5EF4-FFF2-40B4-BE49-F238E27FC236}">
                <a16:creationId xmlns:a16="http://schemas.microsoft.com/office/drawing/2014/main" id="{1F38E8AA-B6B5-4C41-BBBD-5813092F2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r="17598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82874D-82C4-4FBF-8200-8765D8BB6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 sz="1800" b="0" i="0" dirty="0" err="1">
                <a:effectLst/>
                <a:latin typeface="Roboto" panose="020B0604020202020204" pitchFamily="2" charset="0"/>
              </a:rPr>
              <a:t>Péter</a:t>
            </a:r>
            <a:r>
              <a:rPr lang="pl-PL" sz="1800" b="0" i="0" dirty="0">
                <a:effectLst/>
                <a:latin typeface="Roboto" panose="020B0604020202020204" pitchFamily="2" charset="0"/>
              </a:rPr>
              <a:t> Mansfeld </a:t>
            </a:r>
            <a:br>
              <a:rPr lang="pl-PL" sz="2800" b="0" i="0" dirty="0">
                <a:effectLst/>
                <a:latin typeface="Roboto" panose="020B0604020202020204" pitchFamily="2" charset="0"/>
              </a:rPr>
            </a:br>
            <a:br>
              <a:rPr lang="pl-PL" sz="2800" b="0" i="0" dirty="0">
                <a:effectLst/>
                <a:latin typeface="Roboto" panose="020B0604020202020204" pitchFamily="2" charset="0"/>
              </a:rPr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123D9D-1DB9-4A8B-AF8F-EC3D149B8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66" y="1013255"/>
            <a:ext cx="4078906" cy="5163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dniu rozpoczęcia rewolucji Petr miał zaledwie piętnaście lat. Był uczniem szkoły zawodowej. 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Kiedy wybuchła rewolucja, Mansfeld nie chciał pozostać bierny wobec rozgrywających się wydarzeń. Podjął decyzję o przyłączeniu się do powstania i wstąpił do grupy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Jánosa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Szabó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placu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Széna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Budapeszcie. Bardzo młody wiek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budził początkowo wątpliwości dowódcy, który odmówił chłopcu przydzielenia broni. Ostatecznie jednak Mansfeld pozostał z powstańcami, choć nie brał udziału w walkach. Pełnił funkcję łącznika między placem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Széna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a zamkiem Schmidta. Transportował zdobytym przez siebie samochodem broń i ulotki, przynosił wiadomości, przywoził lekarstwa.</a:t>
            </a:r>
          </a:p>
          <a:p>
            <a:pPr marL="0" indent="0">
              <a:buNone/>
            </a:pP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dostarczonym dowódcy  samochodzie miał powiedzieć: „</a:t>
            </a:r>
            <a:r>
              <a:rPr lang="pl-PL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Oddam auto tylko wtedy, kiedy ja będę mógł prowadzić”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Jak wynika z relacji naocznych świadków, Mansfeld odznaczał się wyjątkową odwagą i zapałem do działania. Charakteryzowała go także niezwykła chęć niesienia pomocy. Wydarzenia tamtych dni bezsprzecznie wywarły na niego głęboki wpływ     i nadały kierunek jego przyszłości.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3334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Tytuł 1">
            <a:extLst>
              <a:ext uri="{FF2B5EF4-FFF2-40B4-BE49-F238E27FC236}">
                <a16:creationId xmlns:a16="http://schemas.microsoft.com/office/drawing/2014/main" id="{8B4C7080-623D-416C-8E00-36B0DE3A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 fontScale="90000"/>
          </a:bodyPr>
          <a:lstStyle/>
          <a:p>
            <a:r>
              <a:rPr lang="pl-PL" sz="4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Powstanie upadło, rozpoczął się czas ostrych represji.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omek strzałkowski | Magyazyn">
            <a:extLst>
              <a:ext uri="{FF2B5EF4-FFF2-40B4-BE49-F238E27FC236}">
                <a16:creationId xmlns:a16="http://schemas.microsoft.com/office/drawing/2014/main" id="{F100D6CB-0304-4B54-A813-E59EEDCE2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 r="-3" b="3885"/>
          <a:stretch/>
        </p:blipFill>
        <p:spPr bwMode="auto">
          <a:xfrm>
            <a:off x="835153" y="2002117"/>
            <a:ext cx="6215794" cy="41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Content Placeholder 8197">
            <a:extLst>
              <a:ext uri="{FF2B5EF4-FFF2-40B4-BE49-F238E27FC236}">
                <a16:creationId xmlns:a16="http://schemas.microsoft.com/office/drawing/2014/main" id="{2099D537-730B-4C7C-804B-81D7D6A6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706" y="1352550"/>
            <a:ext cx="3940133" cy="54102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Liczby okazały się zatrważająco wysokie: ponad trzystu straconych, 20 tysięcy uwięzionych, około 200 tysięcy osób wyemigrowało. Wśród skazanych na śmierć był także dowódca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z Placu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Széna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János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Szabó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 obliczu tak strasznych prześladowań Mansfeld postanowił działać. Organizując wraz z kilkoma kolegami zbrojną grupę, zamierzali uwolnić więźniów politycznych i wzniecić na nowo powstanie. W tym celu gromadzili                    i ukrywali broń. Zważając na fakt stacjonowania na Węgrzech uzbrojonych wojsk sowieckich, cały plan wydawał się niezmiernie ryzykowny     i bez szans na powodzenie. Chłopcy jednak mimo wszystko chcieli walczyć. Zachęty dodawać im mogło popularne wówczas hasło:</a:t>
            </a:r>
            <a:r>
              <a:rPr lang="pl-PL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„W marcu zaczynamy od nowa”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Grupa Mansfelda zmierzała zaatakować i rozbroić jakiś oddział, by w przypadku ponownego wybuchu rewolucji móc przyłączyć się do walczących. Planowali także uwolnienie                      z więzienia represjonowanego szwagra </a:t>
            </a:r>
            <a:r>
              <a:rPr lang="pl-PL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Pétera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 tym celu podjęli się akcji uprowadzenia          i rozbrojenia milicjanta patrolującego teren pod austriacką ambasadą. Chłopcy z powodzeniem wykonali  zadanie i po pokonaniu kilku kilometrów wypuścili go na wolność, ostrzegając przy tym, by nikomu nie wspominał o całym zajściu. Zagrozili, że w przeciwnym razie jego rodzinę mogą spotkać problemy.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964</Words>
  <Application>Microsoft Office PowerPoint</Application>
  <PresentationFormat>Panoramiczny</PresentationFormat>
  <Paragraphs>21</Paragraphs>
  <Slides>14</Slides>
  <Notes>0</Notes>
  <HiddenSlides>0</HiddenSlides>
  <MMClips>4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abril-titling</vt:lpstr>
      <vt:lpstr>Arial</vt:lpstr>
      <vt:lpstr>Calibri</vt:lpstr>
      <vt:lpstr>Calibri Light</vt:lpstr>
      <vt:lpstr>Helvetica Neue</vt:lpstr>
      <vt:lpstr>Muli</vt:lpstr>
      <vt:lpstr>Open Sans</vt:lpstr>
      <vt:lpstr>Roboto</vt:lpstr>
      <vt:lpstr>Motyw pakietu Office</vt:lpstr>
      <vt:lpstr> „13 lat, 13 minut”</vt:lpstr>
      <vt:lpstr>W 1956 roku na ulice wyszły tysiące Polaków     i Węgrów, ale to, dwaj chłopcy, stali się symbolami tragedii Poznańskiego Czerwca  i Narodowego Powstania Węgierskiego… </vt:lpstr>
      <vt:lpstr>Prezentacja programu PowerPoint</vt:lpstr>
      <vt:lpstr>Prezentacja programu PowerPoint</vt:lpstr>
      <vt:lpstr>Romek Strzałkowski, lat. 13,  urodził się 20 marca 1943. Był absolwentem Państwowej Szkoły Muzycznej I stopnia im. Karola Kurpińskiego                w Poznaniu, uczniem VII klasy Szkoły Podstawowej nr 40          w Poznaniu. Zginął w wieku 13 lat od kuli w czasie szturmu robotników na gmach Komitetu do spraw Bezpieczeństwa Publicznego podczas Poznańskiego Czerwca 1956. Śmierć Strzałkowskiego urosła do rangi symbolu. Według zeznań części świadków, podczas demonstracji ostrzeliwanej w tym czasie przez UB, chłopiec zginął z flagą w ręku przejętą od rannej tramwajarki.</vt:lpstr>
      <vt:lpstr>Prezentacja programu PowerPoint</vt:lpstr>
      <vt:lpstr>W październiku 1954 roku wybuchło    w Budapeszcie antysowieckie powstanie będące rezultatem wszechobecnego niezadowolenia społeczeństwa z życia w Węgierskiej Republice Ludowej. W pełne napięcia wydarzenia tamtych dni (rewolucja rozpoczęła się 23 października, ostatecznie zaś stłumiono ją 10 listopada)  zaangażowały się w różny sposób dziesiątki tysięcy osób.  </vt:lpstr>
      <vt:lpstr>Péter Mansfeld   </vt:lpstr>
      <vt:lpstr>Powstanie upadło, rozpoczął się czas ostrych represji.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„13 lat, 13 minut”</dc:title>
  <dc:creator>Łukasz Zawodnik</dc:creator>
  <cp:lastModifiedBy>Łukasz Zawodnik</cp:lastModifiedBy>
  <cp:revision>14</cp:revision>
  <dcterms:created xsi:type="dcterms:W3CDTF">2021-05-25T16:58:51Z</dcterms:created>
  <dcterms:modified xsi:type="dcterms:W3CDTF">2021-05-25T19:39:00Z</dcterms:modified>
</cp:coreProperties>
</file>